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5"/>
  </p:notesMasterIdLst>
  <p:sldIdLst>
    <p:sldId id="257" r:id="rId3"/>
    <p:sldId id="258" r:id="rId4"/>
    <p:sldId id="260" r:id="rId5"/>
    <p:sldId id="259" r:id="rId6"/>
    <p:sldId id="273" r:id="rId7"/>
    <p:sldId id="261" r:id="rId8"/>
    <p:sldId id="27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4" r:id="rId19"/>
    <p:sldId id="276" r:id="rId20"/>
    <p:sldId id="278" r:id="rId21"/>
    <p:sldId id="277" r:id="rId22"/>
    <p:sldId id="279" r:id="rId23"/>
    <p:sldId id="280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006699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65" autoAdjust="0"/>
    <p:restoredTop sz="94660"/>
  </p:normalViewPr>
  <p:slideViewPr>
    <p:cSldViewPr>
      <p:cViewPr>
        <p:scale>
          <a:sx n="60" d="100"/>
          <a:sy n="60" d="100"/>
        </p:scale>
        <p:origin x="-138" y="-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40778D-C98E-4C86-8A36-C28D08D030DD}" type="datetimeFigureOut">
              <a:rPr lang="en-US" smtClean="0"/>
              <a:t>5/20/2014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EEA3A8-8AB0-4D35-8D2F-13D7E71C59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491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/>
            <a:fld id="{80496B40-DFF8-42DA-9697-FD987E387BF0}" type="slidenum">
              <a:rPr lang="en-US" smtClean="0"/>
              <a:pPr eaLnBrk="1" hangingPunct="1"/>
              <a:t>1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>
                <a:solidFill>
                  <a:prstClr val="black"/>
                </a:solidFill>
              </a:rPr>
              <a:t>NSF North Mississippi GK-8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8F1109-CF48-457D-8C5B-1A5E6813F101}" type="slidenum">
              <a:rPr lang="en-US">
                <a:solidFill>
                  <a:prstClr val="black"/>
                </a:solidFill>
              </a:rPr>
              <a:pPr/>
              <a:t>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DAE91-A9A2-4E79-AAD2-FE3A13F6388C}" type="datetimeFigureOut">
              <a:rPr lang="en-US" smtClean="0"/>
              <a:t>5/20/2014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D4842-5A77-4256-9733-D79B5FFF02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458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DAE91-A9A2-4E79-AAD2-FE3A13F6388C}" type="datetimeFigureOut">
              <a:rPr lang="en-US" smtClean="0"/>
              <a:t>5/20/2014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D4842-5A77-4256-9733-D79B5FFF02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4000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DAE91-A9A2-4E79-AAD2-FE3A13F6388C}" type="datetimeFigureOut">
              <a:rPr lang="en-US" smtClean="0"/>
              <a:t>5/20/2014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D4842-5A77-4256-9733-D79B5FFF02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3688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4623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3294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85910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0170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6190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6167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00565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74011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DAE91-A9A2-4E79-AAD2-FE3A13F6388C}" type="datetimeFigureOut">
              <a:rPr lang="en-US" smtClean="0"/>
              <a:t>5/20/2014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D4842-5A77-4256-9733-D79B5FFF02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8923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284892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8708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4377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3200"/>
            <a:ext cx="6553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117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DAE91-A9A2-4E79-AAD2-FE3A13F6388C}" type="datetimeFigureOut">
              <a:rPr lang="en-US" smtClean="0"/>
              <a:t>5/20/2014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D4842-5A77-4256-9733-D79B5FFF02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30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DAE91-A9A2-4E79-AAD2-FE3A13F6388C}" type="datetimeFigureOut">
              <a:rPr lang="en-US" smtClean="0"/>
              <a:t>5/20/2014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D4842-5A77-4256-9733-D79B5FFF02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95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DAE91-A9A2-4E79-AAD2-FE3A13F6388C}" type="datetimeFigureOut">
              <a:rPr lang="en-US" smtClean="0"/>
              <a:t>5/20/2014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D4842-5A77-4256-9733-D79B5FFF02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4468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DAE91-A9A2-4E79-AAD2-FE3A13F6388C}" type="datetimeFigureOut">
              <a:rPr lang="en-US" smtClean="0"/>
              <a:t>5/20/2014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D4842-5A77-4256-9733-D79B5FFF02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455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DAE91-A9A2-4E79-AAD2-FE3A13F6388C}" type="datetimeFigureOut">
              <a:rPr lang="en-US" smtClean="0"/>
              <a:t>5/20/2014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D4842-5A77-4256-9733-D79B5FFF02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790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DAE91-A9A2-4E79-AAD2-FE3A13F6388C}" type="datetimeFigureOut">
              <a:rPr lang="en-US" smtClean="0"/>
              <a:t>5/20/2014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D4842-5A77-4256-9733-D79B5FFF02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161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DAE91-A9A2-4E79-AAD2-FE3A13F6388C}" type="datetimeFigureOut">
              <a:rPr lang="en-US" smtClean="0"/>
              <a:t>5/20/2014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D4842-5A77-4256-9733-D79B5FFF02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499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6DAE91-A9A2-4E79-AAD2-FE3A13F6388C}" type="datetimeFigureOut">
              <a:rPr lang="en-US" smtClean="0"/>
              <a:t>5/20/2014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CD4842-5A77-4256-9733-D79B5FFF02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979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0" name="Picture 36" descr="template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743200"/>
            <a:ext cx="655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As the Moon Changes</a:t>
            </a:r>
          </a:p>
        </p:txBody>
      </p:sp>
    </p:spTree>
    <p:extLst>
      <p:ext uri="{BB962C8B-B14F-4D97-AF65-F5344CB8AC3E}">
        <p14:creationId xmlns:p14="http://schemas.microsoft.com/office/powerpoint/2010/main" val="1298359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5400">
          <a:solidFill>
            <a:schemeClr val="bg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5400">
          <a:solidFill>
            <a:schemeClr val="bg1"/>
          </a:solidFill>
          <a:latin typeface="Gill Sans MT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5400">
          <a:solidFill>
            <a:schemeClr val="bg1"/>
          </a:solidFill>
          <a:latin typeface="Gill Sans MT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5400">
          <a:solidFill>
            <a:schemeClr val="bg1"/>
          </a:solidFill>
          <a:latin typeface="Gill Sans MT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5400">
          <a:solidFill>
            <a:schemeClr val="bg1"/>
          </a:solidFill>
          <a:latin typeface="Gill Sans M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5400">
          <a:solidFill>
            <a:schemeClr val="bg1"/>
          </a:solidFill>
          <a:latin typeface="Gill Sans MT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5400">
          <a:solidFill>
            <a:schemeClr val="bg1"/>
          </a:solidFill>
          <a:latin typeface="Gill Sans MT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5400">
          <a:solidFill>
            <a:schemeClr val="bg1"/>
          </a:solidFill>
          <a:latin typeface="Gill Sans MT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5400">
          <a:solidFill>
            <a:schemeClr val="bg1"/>
          </a:solidFill>
          <a:latin typeface="Gill Sans MT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2800" b="1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b="1">
          <a:solidFill>
            <a:schemeClr val="bg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800" b="1">
          <a:solidFill>
            <a:schemeClr val="bg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800" b="1">
          <a:solidFill>
            <a:schemeClr val="bg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800" b="1">
          <a:solidFill>
            <a:schemeClr val="bg1"/>
          </a:solidFill>
          <a:latin typeface="Goudy Old Style" pitchFamily="18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800" b="1">
          <a:solidFill>
            <a:schemeClr val="bg1"/>
          </a:solidFill>
          <a:latin typeface="Goudy Old Style" pitchFamily="18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800" b="1">
          <a:solidFill>
            <a:schemeClr val="bg1"/>
          </a:solidFill>
          <a:latin typeface="Goudy Old Style" pitchFamily="18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800" b="1">
          <a:solidFill>
            <a:schemeClr val="bg1"/>
          </a:solidFill>
          <a:latin typeface="Goudy Old Style" pitchFamily="18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800" b="1">
          <a:solidFill>
            <a:schemeClr val="bg1"/>
          </a:solidFill>
          <a:latin typeface="Goudy Old Style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brainpop.com/science/space/moonphases/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idx="1"/>
          </p:nvPr>
        </p:nvSpPr>
        <p:spPr>
          <a:xfrm>
            <a:off x="-42862" y="864021"/>
            <a:ext cx="6844145" cy="212609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dirty="0" smtClean="0">
                <a:solidFill>
                  <a:srgbClr val="7030A0"/>
                </a:solidFill>
                <a:latin typeface="Comic Sans MS" pitchFamily="66" charset="0"/>
                <a:cs typeface="Arial" charset="0"/>
              </a:rPr>
              <a:t>By the end of this lesson, </a:t>
            </a:r>
            <a:r>
              <a:rPr lang="en-US" sz="2400" u="sng" dirty="0" smtClean="0">
                <a:solidFill>
                  <a:srgbClr val="7030A0"/>
                </a:solidFill>
                <a:latin typeface="Comic Sans MS" pitchFamily="66" charset="0"/>
                <a:cs typeface="Arial" charset="0"/>
              </a:rPr>
              <a:t>YOU</a:t>
            </a:r>
            <a:r>
              <a:rPr lang="en-US" sz="2400" dirty="0" smtClean="0">
                <a:solidFill>
                  <a:srgbClr val="7030A0"/>
                </a:solidFill>
                <a:latin typeface="Comic Sans MS" pitchFamily="66" charset="0"/>
                <a:cs typeface="Arial" charset="0"/>
              </a:rPr>
              <a:t> will be able to:</a:t>
            </a:r>
          </a:p>
          <a:p>
            <a:pPr>
              <a:lnSpc>
                <a:spcPct val="90000"/>
              </a:lnSpc>
            </a:pPr>
            <a:r>
              <a:rPr lang="en-US" sz="2400" dirty="0" smtClean="0">
                <a:latin typeface="Comic Sans MS" pitchFamily="66" charset="0"/>
                <a:cs typeface="Arial" charset="0"/>
              </a:rPr>
              <a:t>Identify the 8 phases of the moon.</a:t>
            </a:r>
          </a:p>
          <a:p>
            <a:pPr>
              <a:lnSpc>
                <a:spcPct val="90000"/>
              </a:lnSpc>
            </a:pPr>
            <a:r>
              <a:rPr lang="en-US" sz="2400" dirty="0" smtClean="0">
                <a:latin typeface="Comic Sans MS" pitchFamily="66" charset="0"/>
                <a:cs typeface="Arial" charset="0"/>
              </a:rPr>
              <a:t>Explain how the movements of the Earth and moon create different moon phases observed by humans on Earth. </a:t>
            </a:r>
          </a:p>
          <a:p>
            <a:pPr marL="0" indent="0" eaLnBrk="1" hangingPunct="1">
              <a:buNone/>
            </a:pPr>
            <a:endParaRPr lang="en-US" sz="2400" dirty="0" smtClean="0">
              <a:latin typeface="Comic Sans MS" pitchFamily="66" charset="0"/>
              <a:cs typeface="Arial" charset="0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49820" y="3124200"/>
            <a:ext cx="2543175" cy="3305520"/>
          </a:xfrm>
          <a:prstGeom prst="rect">
            <a:avLst/>
          </a:prstGeom>
          <a:noFill/>
          <a:ln w="63500" cmpd="dbl">
            <a:solidFill>
              <a:srgbClr val="0099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800" b="1" dirty="0">
                <a:solidFill>
                  <a:srgbClr val="FF0000"/>
                </a:solidFill>
              </a:rPr>
              <a:t>Lesson Vocabulary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 b="1" dirty="0" smtClean="0"/>
              <a:t>Orbit      Illuminate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 b="1" dirty="0" smtClean="0"/>
              <a:t>lunar eclipse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 b="1" dirty="0" smtClean="0"/>
              <a:t>Waxing    Waning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 b="1" dirty="0" smtClean="0"/>
              <a:t>Crescent   Gibbous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 b="1" dirty="0" smtClean="0"/>
              <a:t>New moon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400" b="1" dirty="0" smtClean="0"/>
              <a:t>Full moon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2914659" y="2838252"/>
            <a:ext cx="6210948" cy="3600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4800" u="sng" dirty="0">
                <a:solidFill>
                  <a:srgbClr val="0000FF"/>
                </a:solidFill>
              </a:rPr>
              <a:t>The Learning Plan</a:t>
            </a:r>
          </a:p>
          <a:p>
            <a:pPr marL="457200" indent="-457200">
              <a:lnSpc>
                <a:spcPct val="90000"/>
              </a:lnSpc>
              <a:spcBef>
                <a:spcPct val="20000"/>
              </a:spcBef>
              <a:buFontTx/>
              <a:buAutoNum type="arabicPeriod"/>
              <a:defRPr/>
            </a:pPr>
            <a:r>
              <a:rPr lang="en-US" sz="2800" dirty="0" smtClean="0"/>
              <a:t>BrainPop Video: Moon Phases</a:t>
            </a:r>
          </a:p>
          <a:p>
            <a:pPr marL="457200" indent="-457200">
              <a:lnSpc>
                <a:spcPct val="90000"/>
              </a:lnSpc>
              <a:spcBef>
                <a:spcPct val="20000"/>
              </a:spcBef>
              <a:buFontTx/>
              <a:buAutoNum type="arabicPeriod"/>
              <a:defRPr/>
            </a:pPr>
            <a:r>
              <a:rPr lang="en-US" sz="2800" dirty="0" smtClean="0"/>
              <a:t>Ms. Artis Teaches About Moon Phases</a:t>
            </a:r>
          </a:p>
          <a:p>
            <a:pPr marL="457200" indent="-457200">
              <a:lnSpc>
                <a:spcPct val="90000"/>
              </a:lnSpc>
              <a:spcBef>
                <a:spcPct val="20000"/>
              </a:spcBef>
              <a:buFontTx/>
              <a:buAutoNum type="arabicPeriod"/>
              <a:defRPr/>
            </a:pPr>
            <a:r>
              <a:rPr lang="en-US" sz="2800" dirty="0" smtClean="0"/>
              <a:t>Song: Phases of the Moon Rap</a:t>
            </a:r>
          </a:p>
          <a:p>
            <a:pPr marL="457200" indent="-457200">
              <a:lnSpc>
                <a:spcPct val="90000"/>
              </a:lnSpc>
              <a:spcBef>
                <a:spcPct val="20000"/>
              </a:spcBef>
              <a:buFontTx/>
              <a:buAutoNum type="arabicPeriod"/>
              <a:defRPr/>
            </a:pPr>
            <a:r>
              <a:rPr lang="en-US" sz="2800" dirty="0" smtClean="0"/>
              <a:t>Moon Phases Demonstration</a:t>
            </a:r>
          </a:p>
          <a:p>
            <a:pPr marL="457200" indent="-457200">
              <a:lnSpc>
                <a:spcPct val="90000"/>
              </a:lnSpc>
              <a:spcBef>
                <a:spcPct val="20000"/>
              </a:spcBef>
              <a:buFontTx/>
              <a:buAutoNum type="arabicPeriod"/>
              <a:defRPr/>
            </a:pPr>
            <a:r>
              <a:rPr lang="en-US" sz="2800" dirty="0" smtClean="0"/>
              <a:t>Group &amp; Partner Activities</a:t>
            </a:r>
          </a:p>
          <a:p>
            <a:pPr marL="457200" indent="-457200">
              <a:lnSpc>
                <a:spcPct val="90000"/>
              </a:lnSpc>
              <a:spcBef>
                <a:spcPct val="20000"/>
              </a:spcBef>
              <a:buFontTx/>
              <a:buAutoNum type="arabicPeriod"/>
              <a:defRPr/>
            </a:pPr>
            <a:endParaRPr lang="en-US" sz="2800" dirty="0"/>
          </a:p>
        </p:txBody>
      </p:sp>
      <p:sp>
        <p:nvSpPr>
          <p:cNvPr id="2" name="Freeform 1"/>
          <p:cNvSpPr/>
          <p:nvPr/>
        </p:nvSpPr>
        <p:spPr>
          <a:xfrm>
            <a:off x="1785938" y="6705600"/>
            <a:ext cx="0" cy="0"/>
          </a:xfrm>
          <a:custGeom>
            <a:avLst/>
            <a:gdLst/>
            <a:ahLst/>
            <a:cxnLst/>
            <a:rect l="0" t="0" r="0" b="0"/>
            <a:pathLst>
              <a:path w="1" h="1">
                <a:moveTo>
                  <a:pt x="0" y="0"/>
                </a:moveTo>
                <a:close/>
              </a:path>
            </a:pathLst>
          </a:cu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1026" name="Picture 2" descr="http://thumbs.dreamstime.com/z/solar-system-nine-planets-illustration-35943030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266"/>
          <a:stretch/>
        </p:blipFill>
        <p:spPr bwMode="auto">
          <a:xfrm>
            <a:off x="6758865" y="0"/>
            <a:ext cx="239899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0" y="0"/>
            <a:ext cx="62484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  <a:gs pos="100000">
                      <a:srgbClr val="4D0808"/>
                    </a:gs>
                  </a:gsLst>
                  <a:lin ang="5400000" scaled="0"/>
                </a:gra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Our Solar System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  <a:gs pos="100000">
                    <a:srgbClr val="4D0808"/>
                  </a:gs>
                </a:gsLst>
                <a:lin ang="5400000" scaled="0"/>
              </a:gra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154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143000"/>
            <a:ext cx="6553200" cy="11430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Waxing Crescent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4495800" y="2209800"/>
            <a:ext cx="4038600" cy="42973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lnSpc>
                <a:spcPct val="90000"/>
              </a:lnSpc>
              <a:buFontTx/>
              <a:buChar char="•"/>
            </a:pPr>
            <a:r>
              <a:rPr lang="en-US" sz="2400" dirty="0">
                <a:solidFill>
                  <a:srgbClr val="FFFF00"/>
                </a:solidFill>
              </a:rPr>
              <a:t>Waxing</a:t>
            </a:r>
            <a:r>
              <a:rPr lang="en-US" sz="2400" dirty="0"/>
              <a:t> means that the bright side is </a:t>
            </a:r>
            <a:r>
              <a:rPr lang="en-US" sz="2400" dirty="0">
                <a:solidFill>
                  <a:srgbClr val="FFFF00"/>
                </a:solidFill>
              </a:rPr>
              <a:t>increasing</a:t>
            </a:r>
            <a:r>
              <a:rPr lang="en-US" sz="2400" dirty="0"/>
              <a:t>. The right side is the bright side.</a:t>
            </a:r>
          </a:p>
          <a:p>
            <a:pPr marL="0" indent="0">
              <a:lnSpc>
                <a:spcPct val="90000"/>
              </a:lnSpc>
            </a:pPr>
            <a:endParaRPr lang="en-US" sz="2400" dirty="0"/>
          </a:p>
          <a:p>
            <a:pPr marL="0" indent="0">
              <a:lnSpc>
                <a:spcPct val="90000"/>
              </a:lnSpc>
              <a:buFontTx/>
              <a:buChar char="•"/>
            </a:pPr>
            <a:r>
              <a:rPr lang="en-US" sz="2400" dirty="0"/>
              <a:t>Less than one half of the moon is illuminated.</a:t>
            </a:r>
          </a:p>
          <a:p>
            <a:pPr marL="0" indent="0">
              <a:lnSpc>
                <a:spcPct val="90000"/>
              </a:lnSpc>
              <a:buFontTx/>
              <a:buChar char="•"/>
            </a:pPr>
            <a:endParaRPr lang="en-US" sz="2400" dirty="0"/>
          </a:p>
          <a:p>
            <a:pPr marL="0" indent="0">
              <a:lnSpc>
                <a:spcPct val="90000"/>
              </a:lnSpc>
              <a:buFontTx/>
              <a:buChar char="•"/>
            </a:pPr>
            <a:r>
              <a:rPr lang="en-US" sz="2400" dirty="0"/>
              <a:t>This phase includes any visible moon from a small sliver to almost half. </a:t>
            </a:r>
          </a:p>
          <a:p>
            <a:pPr marL="0" indent="0">
              <a:lnSpc>
                <a:spcPct val="90000"/>
              </a:lnSpc>
              <a:buFontTx/>
              <a:buChar char="•"/>
            </a:pPr>
            <a:endParaRPr lang="en-US" sz="2400" dirty="0"/>
          </a:p>
          <a:p>
            <a:pPr marL="0" indent="0">
              <a:lnSpc>
                <a:spcPct val="90000"/>
              </a:lnSpc>
              <a:buFontTx/>
              <a:buChar char="•"/>
            </a:pPr>
            <a:endParaRPr lang="en-US" sz="2400" dirty="0"/>
          </a:p>
          <a:p>
            <a:pPr marL="0" indent="0">
              <a:lnSpc>
                <a:spcPct val="90000"/>
              </a:lnSpc>
              <a:buFontTx/>
              <a:buChar char="•"/>
            </a:pPr>
            <a:endParaRPr lang="en-US" sz="2400" dirty="0"/>
          </a:p>
        </p:txBody>
      </p:sp>
      <p:pic>
        <p:nvPicPr>
          <p:cNvPr id="10247" name="Picture 7" descr="Moon_waxcres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362200"/>
            <a:ext cx="3609975" cy="36195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6730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1219200"/>
            <a:ext cx="7696200" cy="1143000"/>
          </a:xfrm>
        </p:spPr>
        <p:txBody>
          <a:bodyPr/>
          <a:lstStyle/>
          <a:p>
            <a:r>
              <a:rPr lang="en-US" sz="4800" dirty="0">
                <a:solidFill>
                  <a:srgbClr val="FFFF00"/>
                </a:solidFill>
              </a:rPr>
              <a:t>First Quarter or Half Moon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4648200" y="2133600"/>
            <a:ext cx="4038600" cy="4525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lnSpc>
                <a:spcPct val="90000"/>
              </a:lnSpc>
              <a:buFontTx/>
              <a:buChar char="•"/>
            </a:pPr>
            <a:r>
              <a:rPr lang="en-US" sz="2400" dirty="0"/>
              <a:t>The entire right side of the moon is illuminated.</a:t>
            </a:r>
          </a:p>
          <a:p>
            <a:pPr marL="0" indent="0">
              <a:lnSpc>
                <a:spcPct val="90000"/>
              </a:lnSpc>
              <a:buFontTx/>
              <a:buChar char="•"/>
            </a:pPr>
            <a:endParaRPr lang="en-US" sz="2400" dirty="0"/>
          </a:p>
          <a:p>
            <a:pPr marL="0" indent="0">
              <a:lnSpc>
                <a:spcPct val="90000"/>
              </a:lnSpc>
              <a:buFontTx/>
              <a:buChar char="•"/>
            </a:pPr>
            <a:r>
              <a:rPr lang="en-US" sz="2400" dirty="0"/>
              <a:t>The moon looks like a half circle.</a:t>
            </a:r>
          </a:p>
          <a:p>
            <a:pPr marL="0" indent="0">
              <a:lnSpc>
                <a:spcPct val="90000"/>
              </a:lnSpc>
              <a:buFontTx/>
              <a:buChar char="•"/>
            </a:pPr>
            <a:endParaRPr lang="en-US" sz="2400" dirty="0"/>
          </a:p>
          <a:p>
            <a:pPr marL="0" indent="0">
              <a:lnSpc>
                <a:spcPct val="90000"/>
              </a:lnSpc>
              <a:buFontTx/>
              <a:buChar char="•"/>
            </a:pPr>
            <a:r>
              <a:rPr lang="en-US" sz="2400" dirty="0"/>
              <a:t>The illuminated side is increasing. </a:t>
            </a:r>
          </a:p>
          <a:p>
            <a:pPr marL="0" indent="0">
              <a:lnSpc>
                <a:spcPct val="90000"/>
              </a:lnSpc>
              <a:buFontTx/>
              <a:buChar char="•"/>
            </a:pPr>
            <a:endParaRPr lang="en-US" sz="2400" dirty="0"/>
          </a:p>
          <a:p>
            <a:pPr marL="0" indent="0">
              <a:lnSpc>
                <a:spcPct val="90000"/>
              </a:lnSpc>
              <a:buFontTx/>
              <a:buChar char="•"/>
            </a:pPr>
            <a:r>
              <a:rPr lang="en-US" sz="2400" dirty="0"/>
              <a:t>This phase only lasts one night.</a:t>
            </a:r>
          </a:p>
        </p:txBody>
      </p:sp>
      <p:pic>
        <p:nvPicPr>
          <p:cNvPr id="12295" name="Picture 7" descr="Moon_firstqtr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667000"/>
            <a:ext cx="3609975" cy="36195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2251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Grp="1" noChangeArrowheads="1"/>
          </p:cNvSpPr>
          <p:nvPr>
            <p:ph type="title"/>
          </p:nvPr>
        </p:nvSpPr>
        <p:spPr>
          <a:xfrm>
            <a:off x="609600" y="1219200"/>
            <a:ext cx="6553200" cy="11430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Waxing Gibbous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4498428" y="2458161"/>
            <a:ext cx="4038600" cy="43735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Tx/>
              <a:buChar char="•"/>
            </a:pPr>
            <a:r>
              <a:rPr lang="en-US" sz="2400" dirty="0"/>
              <a:t>Gibbous means that more than one half is visible, but it is not quite full.</a:t>
            </a:r>
          </a:p>
          <a:p>
            <a:pPr marL="0" indent="0">
              <a:buFontTx/>
              <a:buChar char="•"/>
            </a:pPr>
            <a:endParaRPr lang="en-US" sz="2400" dirty="0"/>
          </a:p>
          <a:p>
            <a:pPr marL="0" indent="0">
              <a:buFontTx/>
              <a:buChar char="•"/>
            </a:pPr>
            <a:r>
              <a:rPr lang="en-US" sz="2400" dirty="0"/>
              <a:t>This phase includes the night after the first quarter to the night before the full moon. </a:t>
            </a:r>
          </a:p>
        </p:txBody>
      </p:sp>
      <p:pic>
        <p:nvPicPr>
          <p:cNvPr id="14343" name="Picture 7" descr="Moon_waxgib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362200"/>
            <a:ext cx="3609975" cy="36195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8777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>
          <a:xfrm>
            <a:off x="990600" y="1219200"/>
            <a:ext cx="6553200" cy="11430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Full Moon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4495800" y="2438400"/>
            <a:ext cx="4038600" cy="4221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Tx/>
              <a:buChar char="•"/>
            </a:pPr>
            <a:r>
              <a:rPr lang="en-US" sz="2400" dirty="0"/>
              <a:t>The moon is full and bright.  It looks like a large circle.</a:t>
            </a:r>
          </a:p>
          <a:p>
            <a:pPr marL="0" indent="0">
              <a:buFontTx/>
              <a:buChar char="•"/>
            </a:pPr>
            <a:endParaRPr lang="en-US" sz="2400" dirty="0"/>
          </a:p>
          <a:p>
            <a:pPr marL="0" indent="0">
              <a:buFontTx/>
              <a:buChar char="•"/>
            </a:pPr>
            <a:r>
              <a:rPr lang="en-US" sz="2400" dirty="0"/>
              <a:t>The illuminated side is facing us.</a:t>
            </a:r>
          </a:p>
          <a:p>
            <a:pPr marL="0" indent="0">
              <a:buFontTx/>
              <a:buChar char="•"/>
            </a:pPr>
            <a:endParaRPr lang="en-US" sz="2400" dirty="0"/>
          </a:p>
          <a:p>
            <a:pPr marL="0" indent="0">
              <a:buFontTx/>
              <a:buChar char="•"/>
            </a:pPr>
            <a:r>
              <a:rPr lang="en-US" sz="2400" dirty="0"/>
              <a:t>Only happens one night per </a:t>
            </a:r>
            <a:r>
              <a:rPr lang="en-US" sz="2400" dirty="0" smtClean="0"/>
              <a:t>lunar phase cycle.</a:t>
            </a:r>
            <a:endParaRPr lang="en-US" sz="2400" dirty="0"/>
          </a:p>
          <a:p>
            <a:pPr marL="0" indent="0">
              <a:buFontTx/>
              <a:buChar char="•"/>
            </a:pPr>
            <a:endParaRPr lang="en-US" sz="2400" dirty="0"/>
          </a:p>
          <a:p>
            <a:pPr marL="0" indent="0">
              <a:buFontTx/>
              <a:buChar char="•"/>
            </a:pPr>
            <a:endParaRPr lang="en-US" sz="2400" dirty="0"/>
          </a:p>
        </p:txBody>
      </p:sp>
      <p:pic>
        <p:nvPicPr>
          <p:cNvPr id="16391" name="Picture 7" descr="Moon_full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743200"/>
            <a:ext cx="3609975" cy="36195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73551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1066800"/>
            <a:ext cx="6553200" cy="11430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Waning Gibbous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4648200" y="2309758"/>
            <a:ext cx="4038600" cy="43735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Tx/>
              <a:buChar char="•"/>
            </a:pPr>
            <a:r>
              <a:rPr lang="en-US" sz="2400" dirty="0"/>
              <a:t>The moon appears more than half but not quite full.</a:t>
            </a:r>
          </a:p>
          <a:p>
            <a:pPr marL="0" indent="0">
              <a:buFontTx/>
              <a:buChar char="•"/>
            </a:pPr>
            <a:endParaRPr lang="en-US" sz="2400" dirty="0"/>
          </a:p>
          <a:p>
            <a:pPr marL="0" indent="0">
              <a:buFontTx/>
              <a:buChar char="•"/>
            </a:pPr>
            <a:r>
              <a:rPr lang="en-US" sz="2400" dirty="0">
                <a:solidFill>
                  <a:srgbClr val="FFFF00"/>
                </a:solidFill>
              </a:rPr>
              <a:t>Waning</a:t>
            </a:r>
            <a:r>
              <a:rPr lang="en-US" sz="2400" dirty="0"/>
              <a:t> means that the illuminated side is </a:t>
            </a:r>
            <a:r>
              <a:rPr lang="en-US" sz="2400" dirty="0">
                <a:solidFill>
                  <a:srgbClr val="FFFF00"/>
                </a:solidFill>
              </a:rPr>
              <a:t>decreasing</a:t>
            </a:r>
            <a:r>
              <a:rPr lang="en-US" sz="2400" dirty="0"/>
              <a:t>. </a:t>
            </a:r>
          </a:p>
          <a:p>
            <a:pPr marL="0" indent="0">
              <a:buFontTx/>
              <a:buChar char="•"/>
            </a:pPr>
            <a:endParaRPr lang="en-US" sz="2400" dirty="0"/>
          </a:p>
          <a:p>
            <a:pPr marL="0" indent="0">
              <a:buFontTx/>
              <a:buChar char="•"/>
            </a:pPr>
            <a:r>
              <a:rPr lang="en-US" sz="2400" dirty="0"/>
              <a:t>The left side is the bright side.</a:t>
            </a:r>
          </a:p>
          <a:p>
            <a:pPr marL="0" indent="0">
              <a:buFontTx/>
              <a:buChar char="•"/>
            </a:pPr>
            <a:endParaRPr lang="en-US" sz="2400" dirty="0"/>
          </a:p>
        </p:txBody>
      </p:sp>
      <p:pic>
        <p:nvPicPr>
          <p:cNvPr id="18439" name="Picture 7" descr="Moon_wangib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514600"/>
            <a:ext cx="3609975" cy="36195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8779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Grp="1" noChangeArrowheads="1"/>
          </p:cNvSpPr>
          <p:nvPr>
            <p:ph type="title"/>
          </p:nvPr>
        </p:nvSpPr>
        <p:spPr>
          <a:xfrm>
            <a:off x="304800" y="1219200"/>
            <a:ext cx="7162800" cy="1143000"/>
          </a:xfrm>
        </p:spPr>
        <p:txBody>
          <a:bodyPr/>
          <a:lstStyle/>
          <a:p>
            <a:r>
              <a:rPr lang="en-US" sz="4800" dirty="0">
                <a:solidFill>
                  <a:srgbClr val="FFFF00"/>
                </a:solidFill>
              </a:rPr>
              <a:t>Last Quarter or Half Moon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4267200" y="2530475"/>
            <a:ext cx="4038600" cy="4144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Tx/>
              <a:buChar char="•"/>
            </a:pPr>
            <a:r>
              <a:rPr lang="en-US" sz="2400" dirty="0"/>
              <a:t>Left Half of the moon is illuminated. </a:t>
            </a:r>
          </a:p>
          <a:p>
            <a:pPr marL="0" indent="0">
              <a:buFontTx/>
              <a:buChar char="•"/>
            </a:pPr>
            <a:endParaRPr lang="en-US" sz="2400" dirty="0"/>
          </a:p>
          <a:p>
            <a:pPr marL="0" indent="0">
              <a:buFontTx/>
              <a:buChar char="•"/>
            </a:pPr>
            <a:r>
              <a:rPr lang="en-US" sz="2400" dirty="0"/>
              <a:t>The illuminated side is decreasing.</a:t>
            </a:r>
          </a:p>
          <a:p>
            <a:pPr marL="0" indent="0">
              <a:buFontTx/>
              <a:buChar char="•"/>
            </a:pPr>
            <a:endParaRPr lang="en-US" sz="2400" dirty="0"/>
          </a:p>
          <a:p>
            <a:pPr marL="0" indent="0">
              <a:buFontTx/>
              <a:buChar char="•"/>
            </a:pPr>
            <a:r>
              <a:rPr lang="en-US" sz="2400" dirty="0"/>
              <a:t>This phase also only lasts for one night.</a:t>
            </a:r>
          </a:p>
          <a:p>
            <a:pPr marL="0" indent="0">
              <a:buFontTx/>
              <a:buChar char="•"/>
            </a:pPr>
            <a:endParaRPr lang="en-US" sz="2400" dirty="0"/>
          </a:p>
          <a:p>
            <a:pPr marL="0" indent="0">
              <a:buFontTx/>
              <a:buChar char="•"/>
            </a:pPr>
            <a:endParaRPr lang="en-US" sz="2400" dirty="0"/>
          </a:p>
        </p:txBody>
      </p:sp>
      <p:pic>
        <p:nvPicPr>
          <p:cNvPr id="20487" name="Picture 7" descr="Moon_lastqtr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667000"/>
            <a:ext cx="3609975" cy="36195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2857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1219200"/>
            <a:ext cx="6553200" cy="11430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Waning Crescent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4464269" y="2499519"/>
            <a:ext cx="4038600" cy="4038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Tx/>
              <a:buChar char="•"/>
            </a:pPr>
            <a:r>
              <a:rPr lang="en-US" sz="2400" dirty="0"/>
              <a:t>Less than one half of the moon is illuminated. </a:t>
            </a:r>
          </a:p>
          <a:p>
            <a:pPr marL="0" indent="0">
              <a:buFontTx/>
              <a:buChar char="•"/>
            </a:pPr>
            <a:endParaRPr lang="en-US" sz="2400" dirty="0"/>
          </a:p>
          <a:p>
            <a:pPr marL="0" indent="0">
              <a:buFontTx/>
              <a:buChar char="•"/>
            </a:pPr>
            <a:r>
              <a:rPr lang="en-US" sz="2400" dirty="0"/>
              <a:t>The moon will continue to become smaller and smaller.</a:t>
            </a:r>
          </a:p>
          <a:p>
            <a:pPr marL="0" indent="0">
              <a:buFontTx/>
              <a:buChar char="•"/>
            </a:pPr>
            <a:endParaRPr lang="en-US" sz="2400" dirty="0"/>
          </a:p>
          <a:p>
            <a:pPr marL="0" indent="0">
              <a:buFontTx/>
              <a:buChar char="•"/>
            </a:pPr>
            <a:endParaRPr lang="en-US" sz="2400" dirty="0"/>
          </a:p>
        </p:txBody>
      </p:sp>
      <p:pic>
        <p:nvPicPr>
          <p:cNvPr id="22535" name="Picture 7" descr="Moon_wancres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438400"/>
            <a:ext cx="3609975" cy="36195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3687518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41" name="Picture 9" descr="http://yardvilleheightspta.files.wordpress.com/2010/10/kids-working-togeth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6970" y="5600472"/>
            <a:ext cx="1905000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  <a:gs pos="100000">
                      <a:srgbClr val="4D0808"/>
                    </a:gs>
                  </a:gsLst>
                  <a:lin ang="5400000" scaled="0"/>
                </a:gra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Moon Phases Group &amp; Partner Activities</a:t>
            </a:r>
            <a:endParaRPr lang="en-US" sz="3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  <a:gs pos="100000">
                    <a:srgbClr val="4D0808"/>
                  </a:gs>
                </a:gsLst>
                <a:lin ang="5400000" scaled="0"/>
              </a:gra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510" y="898634"/>
            <a:ext cx="456149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70C0"/>
                </a:solidFill>
              </a:rPr>
              <a:t>#1 GROUP ACTIVITY </a:t>
            </a:r>
            <a:endParaRPr lang="en-US" sz="2800" b="1" dirty="0">
              <a:solidFill>
                <a:srgbClr val="0070C0"/>
              </a:solidFill>
            </a:endParaRPr>
          </a:p>
          <a:p>
            <a:r>
              <a:rPr lang="en-US" sz="3200" dirty="0" smtClean="0">
                <a:solidFill>
                  <a:srgbClr val="FF0000"/>
                </a:solidFill>
              </a:rPr>
              <a:t>Task</a:t>
            </a:r>
            <a:r>
              <a:rPr lang="en-US" sz="3200" dirty="0" smtClean="0"/>
              <a:t>: Work together to </a:t>
            </a:r>
            <a:r>
              <a:rPr lang="en-US" sz="3200" dirty="0"/>
              <a:t>c</a:t>
            </a:r>
            <a:r>
              <a:rPr lang="en-US" sz="3200" dirty="0" smtClean="0"/>
              <a:t>reate an </a:t>
            </a:r>
            <a:r>
              <a:rPr lang="en-US" sz="3200" u="sng" dirty="0" smtClean="0"/>
              <a:t>accurate</a:t>
            </a:r>
            <a:r>
              <a:rPr lang="en-US" sz="3200" dirty="0" smtClean="0"/>
              <a:t> visual model of the 8 phases of the moon using the cookies. 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Be sure to include: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/>
              <a:t>The sun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/>
              <a:t>The earth</a:t>
            </a:r>
            <a:endParaRPr lang="en-US" sz="3200" dirty="0"/>
          </a:p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/>
              <a:t>The 8 phases of the moon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/>
              <a:t>Labels for each phase</a:t>
            </a:r>
            <a:endParaRPr lang="en-US" sz="3200" dirty="0"/>
          </a:p>
        </p:txBody>
      </p:sp>
      <p:grpSp>
        <p:nvGrpSpPr>
          <p:cNvPr id="8" name="Group 7"/>
          <p:cNvGrpSpPr/>
          <p:nvPr/>
        </p:nvGrpSpPr>
        <p:grpSpPr>
          <a:xfrm>
            <a:off x="5461256" y="888887"/>
            <a:ext cx="3491428" cy="2446283"/>
            <a:chOff x="4495800" y="1981200"/>
            <a:chExt cx="4495800" cy="3352800"/>
          </a:xfrm>
        </p:grpSpPr>
        <p:sp>
          <p:nvSpPr>
            <p:cNvPr id="5" name="Rectangle 4"/>
            <p:cNvSpPr/>
            <p:nvPr/>
          </p:nvSpPr>
          <p:spPr>
            <a:xfrm>
              <a:off x="4495800" y="1981200"/>
              <a:ext cx="4495800" cy="3352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8434" name="Picture 2" descr="http://howtohomeschoolmychild.com/wp-content/uploads/2012/03/oreomoonphases1.jpg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000" t="22743" r="7095" b="18082"/>
            <a:stretch/>
          </p:blipFill>
          <p:spPr bwMode="auto">
            <a:xfrm>
              <a:off x="8166477" y="3317983"/>
              <a:ext cx="739336" cy="6792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436" name="Picture 4" descr="http://howtohomeschoolmychild.com/wp-content/uploads/2012/03/oreomoonphases1.jp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0078" r="54769" b="18625"/>
            <a:stretch/>
          </p:blipFill>
          <p:spPr bwMode="auto">
            <a:xfrm>
              <a:off x="6018815" y="3283513"/>
              <a:ext cx="790628" cy="7137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" name="TextBox 5"/>
          <p:cNvSpPr txBox="1"/>
          <p:nvPr/>
        </p:nvSpPr>
        <p:spPr>
          <a:xfrm>
            <a:off x="6617778" y="888887"/>
            <a:ext cx="1981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Hint!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28195" y="3863423"/>
            <a:ext cx="4375176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7030A0"/>
                </a:solidFill>
              </a:rPr>
              <a:t>#2 PARTNER ACTIVITY</a:t>
            </a:r>
            <a:endParaRPr lang="en-US" sz="2800" b="1" dirty="0">
              <a:solidFill>
                <a:srgbClr val="7030A0"/>
              </a:solidFill>
            </a:endParaRPr>
          </a:p>
          <a:p>
            <a:r>
              <a:rPr lang="en-US" sz="3200" dirty="0" smtClean="0">
                <a:solidFill>
                  <a:srgbClr val="FF0000"/>
                </a:solidFill>
              </a:rPr>
              <a:t>Task</a:t>
            </a:r>
            <a:r>
              <a:rPr lang="en-US" sz="3200" dirty="0" smtClean="0"/>
              <a:t>: Use the 2014 Moon Calendar to answer the questions on the worksheet.</a:t>
            </a:r>
          </a:p>
        </p:txBody>
      </p:sp>
      <p:sp>
        <p:nvSpPr>
          <p:cNvPr id="9" name="AutoShape 7" descr="data:image/jpeg;base64,/9j/4AAQSkZJRgABAQAAAQABAAD/2wCEAAkGBhQSERUUEhQWFRUWFxgaFRgYGRgcGxoeJBscGhwiHCAgHCoiHx4jGhwbHy8kJygpLC4sHR4xODAqNSYrLCkBCQoKDgwOGg8PGjUlHyU1NTEsNDUwKjQvLDUpLDQyNSwqLC01LSw1NiopKSwtLC00MCwtLCwsLCwqNCwsLC8sLP/AABEIAGgAoAMBIgACEQEDEQH/xAAcAAACAgMBAQAAAAAAAAAAAAAABwUGAgMECAH/xABCEAACAQMCAwUEBggEBgMAAAABAgMABBESIQUGMQcTQVFhInGBkRQjMkJSoQhDYnKSwdHhJGOisRVUc4Lw8RYXNP/EABsBAAIDAQEBAAAAAAAAAAAAAAMEAAIFBgEH/8QAMREAAQMCAwYFBAEFAAAAAAAAAQACAwQREiExBUFRYZGxEyJxofAygdHhBhUjQlLB/9oADAMBAAIRAxEAPwB40UUVFEUUUVFEV8JqC5o54s+HqDdTBCRlUGWdvco3x69KoM/6QtuT9VaXMi+fsDbzABP8qHI8tGQXoF02TJWBaqVyp2t2N+4iRmimOwjlAUsfJSCVJ9M59KutZsj5L+ZXARRmiig3KiyD1mrVqqo879plrwwaZSZJiMrEmNWPAsTso9Tv5A0zFNJe2q8ICulFedr79I69Zj3UECL4Btbt8TqUH+EV2cF/SRmD/wCLto2Q9TCWVh8GJDe7K++tNUT9oqG5X5ttuIRd7ayBwNmXoyHyZeo/2PhUzUURRRRUURRRRUURRRRUUXDxzjUVpbyXE7aY41yx8fQDzJOAB5mkvxTto4kxBiht4VkbEKMGeTHmx1aRgbnb4Vb+3O7UWMMJI1TXMQC+JCnU23kNs+8Uprje+iB6CJyPfkg/lSNTUOjIDeBPRaVFStmaXO4gdSuv/hgeRppyZ53OXkffJ9B0AHQDwGK61YeB6be6uW+uyFCxDXK7BIlGCS52A+HWtUFysCIkweFsb96jp7X3t2GCScmsRzJZW+IbldM2SCB3hNsMkcW4SJgCp0SKQUkGdS4OdiCD/Sp/lrtdu7KQpxPVPCxAWZQupfgANQxvjrttnpUCvHoDn61Nuu+Pl5/Co7iPEVu4xBbK00spARApznOc+lMUxlBDHNu300+6z9oRU0jTIHAOtxGduS9P286uquhDKwDKR0IIyCPQitlR3LnDTb2kEDHJiijQkdCVUA49M1I0U6rm1wce4ibe2nmA1GKKRwPPSpbH5V5bi5dub92uZ3AMpLF23LZ8gPDwHQY6U/u2Di/c8LlUZLz4hjA6kt1/0hqXHD5VCiIbNGqqVIIxgAeWCPUUzE4sbcb0aGMPPmS85n5bW0EeHLl9WSQANtPTr5+dQNN/jHB0uYyj+9W8VPn/AGpT3to0UjRvsykg05DJiFjqqzxYDcaKV5N5sl4ddJcRE7HEiZ2dPvKf5eRwa9fcOv0niSWM5SRVdD5gjI/KvEter+xx2PBrTV+FwPdrbH5UdLq6UUUVFEUUUVFEUUVX+O8/WNmSLi5jVh1QHU/xVckfGooqh26cBLWqXsQPfWxxkaSO7Y4bIPkcYxvufgnOaZgI4pFkxIFx1AYqy7nA6f3NXvnXtOn4ijwWidxauCrySAGSVf2V+6p+fqOlU+y4DFH93UfNt/7U/BsKare2X6QN53rUpfEETmWyPtzATS5Y5MtO/guYYgqw28fcuuMSl1yXbzkU6hn9oeVW7isRaIgRRzHYiOQgKd/MqwB8jj5daWPZtzGbaK6RsmCG4i1ZJxDHIGBYDwUOAT4YJNNVpwF19V06vZ3yMZ2x1yOmOtZs0ZjeWHcbdEta2SjTYiSJXltIu9QHRG3dPp8gH04X4bCo7lWzM/FLi5mVUkt4ooUQMHCFwZJDqwMk5UA46ahW1OYwQ9z9Jg+hRg6j3cgfOOhZmx1/CuSdqqHZv2mRi8nS6jaI3s/eQyE+z0VERvLYDfPU+GxoMjHlji0aKjtE56KKKzENKvtenze8OjP2R38mPAsAoX5b/Oq19OHe92cA6QVycatznT54xv7xUv218dtu+tdEmu6tpGLRINWI2Ua9RGwI0ggE+dV20ummYPDNG0RwcFSXXzAwRj4jIpm3lCcp3ZW5rtNmuvX7WTjPtNjb0zioTmrhVsUkmlAD6CFOrBJx7O3ic4+FSF7xpVOiP62U9I1Ofix6KPfUHxWBrlRbIonus5dwBpiGckavAeGP51GnD5nGwRX2IwgXKoFNPlHt2ntIY7c20LpGqomGZDsPvH2gSTv0G5Ncll2SDT9dOdXki7D4nr8hXFxTsomQEwSLJ+yRob4bkH5irM2tSF9i7uPdAds+oDb4eyYVt+kK2frbH2c7mObLDz2MYz8xTT5c5hivrZLiAkxuDjIwQQcEEeYIxXkm0iaMtFICrg7qwwafnYFdZsJoz+ruXx7mRH/3JrqKukhFNHVQHJ2RF72PqstjnYyx25M2iiishGSQ7ZOfZ/pTWUEjRRRopmZDpZ2YZC6huFC+WM5OfCltwbhokPeMB3YPsLj7R8z6eVWTtg4aTxuRNwJlhcn9kLhvzU1rjjCgADAAwBXYbGiZJCLDIfUeJvkPQCx5kpmkp8bzI/QaLKvgNfajbCfXPMR9kaFz5kZz/wCe6ugfKGOa3ibexP8AxbBdYgcVZOR+ILbcQxJjubxO6fONOv7mc7YYZX/uqW5zabhc9uvD5TFFP3uqEgSRoV0nKK2dIOroNtvWqlcW6upVhkGs2DMwaSSSVgNIaRy5A8hnp/OueqdieLViUWwHNw79Uq+nu+40Wzil5NdMGupnm0nKocLGD5hFGM+pzXLfWSyoUb4HxB8xX28uhGhY+HQDqT4AepNda8q3Uevv7mGGbTE628iOzMJAxCoEBdnBUgqFPvpuonoqACEtydqAO6s98UXlI1TL7Jedzdwta3B/xVuAGJ/WJ0V/U9AfXB8a7O1fnM8PssxH/ETHu4fEg/ebHjpHT1K0mrO9ubK7W5MXdzWxAlQNkshGXRvJgp8zgnzFWjj/ABVOKcaRo2129pCjIeoLMA+ffkj+D0r55tKnZSPMozjtiHPl1ySLYS+QMbv0Ryny6tpGGlwbiU/WOxydR30g+/r5mtnEeS7WQOe4QOQcEZUZxscA46+lcvPfEu5W2O//AOmMkDckLknA8fD51l/8kuZDmK2VE8DM5Vj/ANqg4+JrkGR1cx8dhN3XvnbTd+l0JdTx/wBlwyHK+qieE8Cue7SBIvoygATSnTqJ8dAB3J/Eegq38K4THbRhIlwOpPix82Piag25oulGGs9Z8Cko0/HK5H51HWKTX88sV3I0SxhT9HjOAynzbqR4H3+FHqmVUwLp7NaNbZ+wJJ+9gEKF0MRAjuXHjl87qfvOboEbu49U8n4IRrI95Gw+da4+IXz7raxRD/NlJPyVdqlrDh0cC6IkVF8lH+/mfU10E1lGSJuTGX5m/YWHdP4JHZudb0/efZV3mDlk3cGXCLcpnQyEkegJIBKn1Gxqd/R4kJgvA2zCddS+I9jG494I+BqK4jzhbxHQrd9IdljiGtifLbYVa+yrk64t5Lm8uFELXWkiAHOkDJy56ajnoPM+eB1OxJqkROieCI73Hry+xWBtQQ4g5p82/wDaY1FFFbqyF5150uTNxq8dv1WiJPQBRn88/M1EX/EliAyCzH7KqMk1Kc/wt/xS4msFa6STHfBEkISRfZYatOM7Z2z1NQsUs+rL2NyGxjIicnH8I2rqtnbRgiphFjwu5g8fwnoaqJjMBcAVpK3Ew3xAp8vaf+35Vpg4DLEMRT4HUgr41NJ3pGTbXI98En8hXNe8TWHHepLHnpridc+7IFP4qF5DnTXdxxWPsQB0RxJTuP1gn1/C4lN2siIoFwzfcjRi2BjJ2Gw36nzq/wDBezK4nUPdyfRlP6qPDSY/ac7KfQA+8VA8sRXn0wS2yiArEVke7XRGEYjS2CQxywwCBgmmTJJxWNCWPDm0glmY3EYA8z1A/Kucr9oytkdFDIcHrf31QXyG5AJsqDzJyeOGXK3YlhihRvqVkE9w5fGQxUjTrGdssAMA1P8ACuOT24m4ldXEcsstukVrC3ciViW1ISsZPdqNRJXUxxkkjAFUzmLn244izWxjSWNGBxaxu+vHjqf2gudsgDNHD+Tr2Ugx20dqPxyadXwVRn5ikY44nDHPJblqT+PukpJYGeaR4HdaprgIpeV8kks7t1ZicsT6kkmtnIvEYLaGVmWTLuXwsUjYjX7OSBjGCT18auvAOziGBhLOxuZR0ZwNC/upuB7zn4Vabm2WRGRwGVgVYHoQRgj5VTbdbHtKNsAbhY3Tj8yWfL/JmxygwMuBvP4SNl4jmaW4aQpDIT3ZYDv2X8Me/sJnbVt/SX4dzXCRiRkixso169hsMkDGfiaZXCOVra2z3MSgnYk5ZiPAZbJwPLpXXxBYliZpVUoisxyoIAAydiPIVlBrQA0bkA/yPz+Vl78/ndLyx7+8bFmE7sHDzyBtOfJB1Yj5V3S9nFyJBLHfYl0lGbuVA05zgAE+Pn6dKk+Tp7jiykxXEVlGvSFI9c+joG9vChT4MoIzkdat8XZhH+tu76Q/9coPlGFo3gXFiBbqjvk2hK/GHhg3DVUKPkG8J+s4nJjySML+er+Var/kmwgAN7dTSZ6LLMfa/dVRk/DNMK97OiI2+jXlzFJg6S796mfDIcE49xFQvZ2be1nNveRd1xM9ZZW1m4H4oZD90/gGMdN8VGUzWnIAegCGYq6U2mnNuSjeFzW1subawulU9XS0m3+JXUR86ZfL/MEF3EHt5A4GAw6Mh8nU7q3oRUpVa4/yPHPJ9IgdrW7AwJ4up9JF6SL6Hf1FMNaGo9PSMgJc0kk63KstFL3h3ab9HuFs+KGFJWOlJ4XVon3A9tc6omJP3hjr0FMKrJtefeYrW84DfSTbzWVzKzHHQFiWx+zIPA9GA+TB4TxaK5iWWFgyN0Pl5gjwI8RV34nwyO4ieGZBJG4wysNiP6+IPUUheO8AueXLnvodU1hK24Ph6N5OPBuh/KhSR4swsmv2eJxjZ9XdXvmO1uZICtpKsUudmYZGPEeOD64NUDi/DmihU8StypDoRfQSGaRWGdPeRyk5jJOSqlBsNqYnBeNRXUKzQtqRvmD4hh4EV0X1kk0bxyDUjqVYeYNAa7DksKlrH0jsJb65Z9VTbPkG/mQTWt3aXCuQ6TN3mrUNtZUqwMo6Bn1FMYAXernwzsyV4UXiE0l0V3MfeSdyDnPTOp999Tkn0HSqryabm1ila2XvZrSXurqDp9JiA1RSL5TCPYH7wXByQKZvLnNFvfRCW3cMPvKdnQ+Ideqkf+s0Z1wuyZIHi4VS5x7K1dluuG6LW7j+yFAWOQfhYAYB8M436HzEZZc4qpEV8ps7gfaSX2Ub1jc+yy/GrTxrnvEjW9hEby5XZgpxFEf82ToCPwjfbwqi828Pukkgk4zN31rKSrpFqSCCTIKawDl0IyNTdD+dcBcLlIV9NFM27hmOGquUcgYAggg9CNwayrnsYI0jVYVRY8eyEAC467Y2ropdcYdckUsO0HgV/qkkWaSW2frGn3B5Mg+0vqN/MUz6xdwASTgAZJPgKsDZNUlSaeQPDQeRVL5d51srtIYplFrLGAsEiNpVSBj6qTqnT7D7HodVX+35llttrwd5F4XMa9B/nRj7P765XzCUn+JcJs7lJ7o3KwzSsDDbxp3gKfZU3CoDoaQ75JGnIzkkijhPNF/wpkhuInCEezBMfD/Jk36fhOQOm1Mh9vqX0KOMTtBjyd/qdfsd/prwun5ecw20UQmkniSJhlXZ1CsOvsnOG+GapXMvNPCeIxd0/fXGndJIIJ2aNvNHVNjn4bb0quMcyWxvjcw2KsojUKs2EjEhJZ3ZehIzpwCATlutScPH+MXw+rZkjPTuEEaY/wCo+5HuzXpkaN6o6BzBik8o4uNu+v2urBYdsL8PZra9WW4AXNtMyNC7jOAJRIBjB2LjPToa4uN85xz5N9eNMP8AlLHUIQPKSXI1+uWA9Kjh2X3UrB550DHZmbXM+P3nwM/lTW4H2XcPgCt3AlcAe1N9YengD7I+AFeNeXafPnqhRzUryQx+IjWwsOp/CT63ct7E8HD+FxJE4Klki71/jKdKKfHqSPOmv2YcF4lawmK+kRo1AEK5Lyp6M49krjoN8eeNquyIAAAMAdAKyogHNXe8EWa23W/zoitF9YxzRtFKgeNwQysMgj1oor1DSK4zyTe8EvO+4eklzaSn2olDMw8dLBQTsPsvj0PqwuGStPGsgimTP3ZI3VgfEEEf2ooob4w5ZtZQRz+Y5FRK/S7PiEs0NnLcR3EEasFIXEiMQCxboNDHfBqL4zyhcXsvfPYWts5+0+biSQ/vd33aNnxz1oor0XAtdesiexgY12nJStnyldLGIzdTpGOkdtElug/hUt8dWay/+vrckNJA8zfimMsp/wBZNFFVLSd6XfSSP1lPbspmDhpRQqRFVAwFVCAB6ADArZ9Ef8D/AMLf0ooqnhDilv6S0/5FH0R/wP8Awt/StV1woyIyPGzI4KsNLbg7EfKiip4Q4qDZLRmHFQsHJ09uhjsppYYznMMkYmgIPUFGGcEbbNUfZ8m3czheIqk0EMbpboqyELrILbsNXsqoVckkA7HavtFXwHinfAlwFhkNvfrqpDhfZ5bwHUtuzN4NIGdh7tWcfCp76I/4H/hb+lFFU8LmlpNmmV2KSQk80fRH/A/8Lf0q2xD2R7hRRRGMwpyhoxTFxBvdZ0UUURaS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17" name="Picture 11" descr="https://www.sandbox-learning.com/FileLib/Working_Together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9267" y="752040"/>
            <a:ext cx="1117856" cy="1112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2285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71528"/>
            <a:ext cx="914400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  <a:gs pos="100000">
                      <a:srgbClr val="4D0808"/>
                    </a:gs>
                  </a:gsLst>
                  <a:lin ang="5400000" scaled="0"/>
                </a:gra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Teamwork Behaviors</a:t>
            </a:r>
            <a:endParaRPr lang="en-US" sz="6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  <a:gs pos="100000">
                    <a:srgbClr val="4D0808"/>
                  </a:gs>
                </a:gsLst>
                <a:lin ang="5400000" scaled="0"/>
              </a:gra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9" name="AutoShape 7" descr="data:image/jpeg;base64,/9j/4AAQSkZJRgABAQAAAQABAAD/2wCEAAkGBhQSERUUEhQWFRUWFxgaFRgYGRgcGxoeJBscGhwiHCAgHCoiHx4jGhwbHy8kJygpLC4sHR4xODAqNSYrLCkBCQoKDgwOGg8PGjUlHyU1NTEsNDUwKjQvLDUpLDQyNSwqLC01LSw1NiopKSwtLC00MCwtLCwsLCwqNCwsLC8sLP/AABEIAGgAoAMBIgACEQEDEQH/xAAcAAACAgMBAQAAAAAAAAAAAAAABwUGAgMECAH/xABCEAACAQMCAwUEBggEBgMAAAABAgMABBESIQUGMQcTQVFhInGBkRQjMkJSoQhDYnKSwdHhJGOisRVUc4Lw8RYXNP/EABsBAAIDAQEBAAAAAAAAAAAAAAMEAAIFBgEH/8QAMREAAQMCAwYFBAEFAAAAAAAAAQACAwQREiExBUFRYZGxEyJxofAygdHhBhUjQlLB/9oADAMBAAIRAxEAPwB40UUVFEUUUVFEV8JqC5o54s+HqDdTBCRlUGWdvco3x69KoM/6QtuT9VaXMi+fsDbzABP8qHI8tGQXoF02TJWBaqVyp2t2N+4iRmimOwjlAUsfJSCVJ9M59KutZsj5L+ZXARRmiig3KiyD1mrVqqo879plrwwaZSZJiMrEmNWPAsTso9Tv5A0zFNJe2q8ICulFedr79I69Zj3UECL4Btbt8TqUH+EV2cF/SRmD/wCLto2Q9TCWVh8GJDe7K++tNUT9oqG5X5ttuIRd7ayBwNmXoyHyZeo/2PhUzUURRRRUURRRRUURRRRUUXDxzjUVpbyXE7aY41yx8fQDzJOAB5mkvxTto4kxBiht4VkbEKMGeTHmx1aRgbnb4Vb+3O7UWMMJI1TXMQC+JCnU23kNs+8Uprje+iB6CJyPfkg/lSNTUOjIDeBPRaVFStmaXO4gdSuv/hgeRppyZ53OXkffJ9B0AHQDwGK61YeB6be6uW+uyFCxDXK7BIlGCS52A+HWtUFysCIkweFsb96jp7X3t2GCScmsRzJZW+IbldM2SCB3hNsMkcW4SJgCp0SKQUkGdS4OdiCD/Sp/lrtdu7KQpxPVPCxAWZQupfgANQxvjrttnpUCvHoDn61Nuu+Pl5/Co7iPEVu4xBbK00spARApznOc+lMUxlBDHNu300+6z9oRU0jTIHAOtxGduS9P286uquhDKwDKR0IIyCPQitlR3LnDTb2kEDHJiijQkdCVUA49M1I0U6rm1wce4ibe2nmA1GKKRwPPSpbH5V5bi5dub92uZ3AMpLF23LZ8gPDwHQY6U/u2Di/c8LlUZLz4hjA6kt1/0hqXHD5VCiIbNGqqVIIxgAeWCPUUzE4sbcb0aGMPPmS85n5bW0EeHLl9WSQANtPTr5+dQNN/jHB0uYyj+9W8VPn/AGpT3to0UjRvsykg05DJiFjqqzxYDcaKV5N5sl4ddJcRE7HEiZ2dPvKf5eRwa9fcOv0niSWM5SRVdD5gjI/KvEter+xx2PBrTV+FwPdrbH5UdLq6UUUVFEUUUVFEUUVX+O8/WNmSLi5jVh1QHU/xVckfGooqh26cBLWqXsQPfWxxkaSO7Y4bIPkcYxvufgnOaZgI4pFkxIFx1AYqy7nA6f3NXvnXtOn4ijwWidxauCrySAGSVf2V+6p+fqOlU+y4DFH93UfNt/7U/BsKare2X6QN53rUpfEETmWyPtzATS5Y5MtO/guYYgqw28fcuuMSl1yXbzkU6hn9oeVW7isRaIgRRzHYiOQgKd/MqwB8jj5daWPZtzGbaK6RsmCG4i1ZJxDHIGBYDwUOAT4YJNNVpwF19V06vZ3yMZ2x1yOmOtZs0ZjeWHcbdEta2SjTYiSJXltIu9QHRG3dPp8gH04X4bCo7lWzM/FLi5mVUkt4ooUQMHCFwZJDqwMk5UA46ahW1OYwQ9z9Jg+hRg6j3cgfOOhZmx1/CuSdqqHZv2mRi8nS6jaI3s/eQyE+z0VERvLYDfPU+GxoMjHlji0aKjtE56KKKzENKvtenze8OjP2R38mPAsAoX5b/Oq19OHe92cA6QVycatznT54xv7xUv218dtu+tdEmu6tpGLRINWI2Ua9RGwI0ggE+dV20ummYPDNG0RwcFSXXzAwRj4jIpm3lCcp3ZW5rtNmuvX7WTjPtNjb0zioTmrhVsUkmlAD6CFOrBJx7O3ic4+FSF7xpVOiP62U9I1Ofix6KPfUHxWBrlRbIonus5dwBpiGckavAeGP51GnD5nGwRX2IwgXKoFNPlHt2ntIY7c20LpGqomGZDsPvH2gSTv0G5Ncll2SDT9dOdXki7D4nr8hXFxTsomQEwSLJ+yRob4bkH5irM2tSF9i7uPdAds+oDb4eyYVt+kK2frbH2c7mObLDz2MYz8xTT5c5hivrZLiAkxuDjIwQQcEEeYIxXkm0iaMtFICrg7qwwafnYFdZsJoz+ruXx7mRH/3JrqKukhFNHVQHJ2RF72PqstjnYyx25M2iiishGSQ7ZOfZ/pTWUEjRRRopmZDpZ2YZC6huFC+WM5OfCltwbhokPeMB3YPsLj7R8z6eVWTtg4aTxuRNwJlhcn9kLhvzU1rjjCgADAAwBXYbGiZJCLDIfUeJvkPQCx5kpmkp8bzI/QaLKvgNfajbCfXPMR9kaFz5kZz/wCe6ugfKGOa3ibexP8AxbBdYgcVZOR+ILbcQxJjubxO6fONOv7mc7YYZX/uqW5zabhc9uvD5TFFP3uqEgSRoV0nKK2dIOroNtvWqlcW6upVhkGs2DMwaSSSVgNIaRy5A8hnp/OueqdieLViUWwHNw79Uq+nu+40Wzil5NdMGupnm0nKocLGD5hFGM+pzXLfWSyoUb4HxB8xX28uhGhY+HQDqT4AepNda8q3Uevv7mGGbTE628iOzMJAxCoEBdnBUgqFPvpuonoqACEtydqAO6s98UXlI1TL7Jedzdwta3B/xVuAGJ/WJ0V/U9AfXB8a7O1fnM8PssxH/ETHu4fEg/ebHjpHT1K0mrO9ubK7W5MXdzWxAlQNkshGXRvJgp8zgnzFWjj/ABVOKcaRo2129pCjIeoLMA+ffkj+D0r55tKnZSPMozjtiHPl1ySLYS+QMbv0Ryny6tpGGlwbiU/WOxydR30g+/r5mtnEeS7WQOe4QOQcEZUZxscA46+lcvPfEu5W2O//AOmMkDckLknA8fD51l/8kuZDmK2VE8DM5Vj/ANqg4+JrkGR1cx8dhN3XvnbTd+l0JdTx/wBlwyHK+qieE8Cue7SBIvoygATSnTqJ8dAB3J/Eegq38K4THbRhIlwOpPix82Piag25oulGGs9Z8Cko0/HK5H51HWKTX88sV3I0SxhT9HjOAynzbqR4H3+FHqmVUwLp7NaNbZ+wJJ+9gEKF0MRAjuXHjl87qfvOboEbu49U8n4IRrI95Gw+da4+IXz7raxRD/NlJPyVdqlrDh0cC6IkVF8lH+/mfU10E1lGSJuTGX5m/YWHdP4JHZudb0/efZV3mDlk3cGXCLcpnQyEkegJIBKn1Gxqd/R4kJgvA2zCddS+I9jG494I+BqK4jzhbxHQrd9IdljiGtifLbYVa+yrk64t5Lm8uFELXWkiAHOkDJy56ajnoPM+eB1OxJqkROieCI73Hry+xWBtQQ4g5p82/wDaY1FFFbqyF5150uTNxq8dv1WiJPQBRn88/M1EX/EliAyCzH7KqMk1Kc/wt/xS4msFa6STHfBEkISRfZYatOM7Z2z1NQsUs+rL2NyGxjIicnH8I2rqtnbRgiphFjwu5g8fwnoaqJjMBcAVpK3Ew3xAp8vaf+35Vpg4DLEMRT4HUgr41NJ3pGTbXI98En8hXNe8TWHHepLHnpridc+7IFP4qF5DnTXdxxWPsQB0RxJTuP1gn1/C4lN2siIoFwzfcjRi2BjJ2Gw36nzq/wDBezK4nUPdyfRlP6qPDSY/ac7KfQA+8VA8sRXn0wS2yiArEVke7XRGEYjS2CQxywwCBgmmTJJxWNCWPDm0glmY3EYA8z1A/Kucr9oytkdFDIcHrf31QXyG5AJsqDzJyeOGXK3YlhihRvqVkE9w5fGQxUjTrGdssAMA1P8ACuOT24m4ldXEcsstukVrC3ciViW1ISsZPdqNRJXUxxkkjAFUzmLn244izWxjSWNGBxaxu+vHjqf2gudsgDNHD+Tr2Ugx20dqPxyadXwVRn5ikY44nDHPJblqT+PukpJYGeaR4HdaprgIpeV8kks7t1ZicsT6kkmtnIvEYLaGVmWTLuXwsUjYjX7OSBjGCT18auvAOziGBhLOxuZR0ZwNC/upuB7zn4Vabm2WRGRwGVgVYHoQRgj5VTbdbHtKNsAbhY3Tj8yWfL/JmxygwMuBvP4SNl4jmaW4aQpDIT3ZYDv2X8Me/sJnbVt/SX4dzXCRiRkixso169hsMkDGfiaZXCOVra2z3MSgnYk5ZiPAZbJwPLpXXxBYliZpVUoisxyoIAAydiPIVlBrQA0bkA/yPz+Vl78/ndLyx7+8bFmE7sHDzyBtOfJB1Yj5V3S9nFyJBLHfYl0lGbuVA05zgAE+Pn6dKk+Tp7jiykxXEVlGvSFI9c+joG9vChT4MoIzkdat8XZhH+tu76Q/9coPlGFo3gXFiBbqjvk2hK/GHhg3DVUKPkG8J+s4nJjySML+er+Var/kmwgAN7dTSZ6LLMfa/dVRk/DNMK97OiI2+jXlzFJg6S796mfDIcE49xFQvZ2be1nNveRd1xM9ZZW1m4H4oZD90/gGMdN8VGUzWnIAegCGYq6U2mnNuSjeFzW1subawulU9XS0m3+JXUR86ZfL/MEF3EHt5A4GAw6Mh8nU7q3oRUpVa4/yPHPJ9IgdrW7AwJ4up9JF6SL6Hf1FMNaGo9PSMgJc0kk63KstFL3h3ab9HuFs+KGFJWOlJ4XVon3A9tc6omJP3hjr0FMKrJtefeYrW84DfSTbzWVzKzHHQFiWx+zIPA9GA+TB4TxaK5iWWFgyN0Pl5gjwI8RV34nwyO4ieGZBJG4wysNiP6+IPUUheO8AueXLnvodU1hK24Ph6N5OPBuh/KhSR4swsmv2eJxjZ9XdXvmO1uZICtpKsUudmYZGPEeOD64NUDi/DmihU8StypDoRfQSGaRWGdPeRyk5jJOSqlBsNqYnBeNRXUKzQtqRvmD4hh4EV0X1kk0bxyDUjqVYeYNAa7DksKlrH0jsJb65Z9VTbPkG/mQTWt3aXCuQ6TN3mrUNtZUqwMo6Bn1FMYAXernwzsyV4UXiE0l0V3MfeSdyDnPTOp999Tkn0HSqryabm1ila2XvZrSXurqDp9JiA1RSL5TCPYH7wXByQKZvLnNFvfRCW3cMPvKdnQ+Ideqkf+s0Z1wuyZIHi4VS5x7K1dluuG6LW7j+yFAWOQfhYAYB8M436HzEZZc4qpEV8ps7gfaSX2Ub1jc+yy/GrTxrnvEjW9hEby5XZgpxFEf82ToCPwjfbwqi828Pukkgk4zN31rKSrpFqSCCTIKawDl0IyNTdD+dcBcLlIV9NFM27hmOGquUcgYAggg9CNwayrnsYI0jVYVRY8eyEAC467Y2ropdcYdckUsO0HgV/qkkWaSW2frGn3B5Mg+0vqN/MUz6xdwASTgAZJPgKsDZNUlSaeQPDQeRVL5d51srtIYplFrLGAsEiNpVSBj6qTqnT7D7HodVX+35llttrwd5F4XMa9B/nRj7P765XzCUn+JcJs7lJ7o3KwzSsDDbxp3gKfZU3CoDoaQ75JGnIzkkijhPNF/wpkhuInCEezBMfD/Jk36fhOQOm1Mh9vqX0KOMTtBjyd/qdfsd/prwun5ecw20UQmkniSJhlXZ1CsOvsnOG+GapXMvNPCeIxd0/fXGndJIIJ2aNvNHVNjn4bb0quMcyWxvjcw2KsojUKs2EjEhJZ3ZehIzpwCATlutScPH+MXw+rZkjPTuEEaY/wCo+5HuzXpkaN6o6BzBik8o4uNu+v2urBYdsL8PZra9WW4AXNtMyNC7jOAJRIBjB2LjPToa4uN85xz5N9eNMP8AlLHUIQPKSXI1+uWA9Kjh2X3UrB550DHZmbXM+P3nwM/lTW4H2XcPgCt3AlcAe1N9YengD7I+AFeNeXafPnqhRzUryQx+IjWwsOp/CT63ct7E8HD+FxJE4Klki71/jKdKKfHqSPOmv2YcF4lawmK+kRo1AEK5Lyp6M49krjoN8eeNquyIAAAMAdAKyogHNXe8EWa23W/zoitF9YxzRtFKgeNwQysMgj1oor1DSK4zyTe8EvO+4eklzaSn2olDMw8dLBQTsPsvj0PqwuGStPGsgimTP3ZI3VgfEEEf2ooob4w5ZtZQRz+Y5FRK/S7PiEs0NnLcR3EEasFIXEiMQCxboNDHfBqL4zyhcXsvfPYWts5+0+biSQ/vd33aNnxz1oor0XAtdesiexgY12nJStnyldLGIzdTpGOkdtElug/hUt8dWay/+vrckNJA8zfimMsp/wBZNFFVLSd6XfSSP1lPbspmDhpRQqRFVAwFVCAB6ADArZ9Ef8D/AMLf0ooqnhDilv6S0/5FH0R/wP8Awt/StV1woyIyPGzI4KsNLbg7EfKiip4Q4qDZLRmHFQsHJ09uhjsppYYznMMkYmgIPUFGGcEbbNUfZ8m3czheIqk0EMbpboqyELrILbsNXsqoVckkA7HavtFXwHinfAlwFhkNvfrqpDhfZ5bwHUtuzN4NIGdh7tWcfCp76I/4H/hb+lFFU8LmlpNmmV2KSQk80fRH/A/8Lf0q2xD2R7hRRRGMwpyhoxTFxBvdZ0UUURaS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21506" name="Picture 2" descr="C:\Users\dartis\AppData\Local\Microsoft\Windows\Temporary Internet Files\Content.IE5\EUZ7C3HW\MC900437797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981" y="2057400"/>
            <a:ext cx="1854200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057400" y="1676399"/>
            <a:ext cx="6753225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en-US" sz="4800" dirty="0" smtClean="0"/>
              <a:t> Everyone Participates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US" sz="4800" dirty="0" smtClean="0"/>
              <a:t>Explaining Your Thinking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US" sz="4800" dirty="0" smtClean="0"/>
              <a:t>Completes Tasks</a:t>
            </a:r>
          </a:p>
          <a:p>
            <a:pPr marL="285750" indent="-285750">
              <a:buFont typeface="Wingdings" pitchFamily="2" charset="2"/>
              <a:buChar char="ü"/>
            </a:pP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401228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41" name="Picture 9" descr="http://yardvilleheightspta.files.wordpress.com/2010/10/kids-working-togeth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6970" y="5600472"/>
            <a:ext cx="1905000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  <a:gs pos="100000">
                      <a:srgbClr val="4D0808"/>
                    </a:gs>
                  </a:gsLst>
                  <a:lin ang="5400000" scaled="0"/>
                </a:gra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Moon Phases Group &amp; Partner Activities</a:t>
            </a:r>
            <a:endParaRPr lang="en-US" sz="3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  <a:gs pos="100000">
                    <a:srgbClr val="4D0808"/>
                  </a:gs>
                </a:gsLst>
                <a:lin ang="5400000" scaled="0"/>
              </a:gra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510" y="898634"/>
            <a:ext cx="456149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70C0"/>
                </a:solidFill>
              </a:rPr>
              <a:t>#1 GROUP ACTIVITY </a:t>
            </a:r>
            <a:endParaRPr lang="en-US" sz="2800" b="1" dirty="0">
              <a:solidFill>
                <a:srgbClr val="0070C0"/>
              </a:solidFill>
            </a:endParaRPr>
          </a:p>
          <a:p>
            <a:r>
              <a:rPr lang="en-US" sz="3200" dirty="0" smtClean="0">
                <a:solidFill>
                  <a:srgbClr val="FF0000"/>
                </a:solidFill>
              </a:rPr>
              <a:t>Task</a:t>
            </a:r>
            <a:r>
              <a:rPr lang="en-US" sz="3200" dirty="0" smtClean="0"/>
              <a:t>: Work together to </a:t>
            </a:r>
            <a:r>
              <a:rPr lang="en-US" sz="3200" dirty="0"/>
              <a:t>c</a:t>
            </a:r>
            <a:r>
              <a:rPr lang="en-US" sz="3200" dirty="0" smtClean="0"/>
              <a:t>reate an </a:t>
            </a:r>
            <a:r>
              <a:rPr lang="en-US" sz="3200" u="sng" dirty="0" smtClean="0"/>
              <a:t>accurate</a:t>
            </a:r>
            <a:r>
              <a:rPr lang="en-US" sz="3200" dirty="0" smtClean="0"/>
              <a:t> visual model of the 8 phases of the moon using the cookies. 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Be sure to include: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/>
              <a:t>The sun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/>
              <a:t>The earth</a:t>
            </a:r>
            <a:endParaRPr lang="en-US" sz="3200" dirty="0"/>
          </a:p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/>
              <a:t>The 8 phases of the moon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/>
              <a:t>Labels for each phase</a:t>
            </a:r>
            <a:endParaRPr lang="en-US" sz="3200" dirty="0"/>
          </a:p>
        </p:txBody>
      </p:sp>
      <p:grpSp>
        <p:nvGrpSpPr>
          <p:cNvPr id="8" name="Group 7"/>
          <p:cNvGrpSpPr/>
          <p:nvPr/>
        </p:nvGrpSpPr>
        <p:grpSpPr>
          <a:xfrm>
            <a:off x="5461256" y="888887"/>
            <a:ext cx="3491428" cy="2446283"/>
            <a:chOff x="4495800" y="1981200"/>
            <a:chExt cx="4495800" cy="3352800"/>
          </a:xfrm>
        </p:grpSpPr>
        <p:sp>
          <p:nvSpPr>
            <p:cNvPr id="5" name="Rectangle 4"/>
            <p:cNvSpPr/>
            <p:nvPr/>
          </p:nvSpPr>
          <p:spPr>
            <a:xfrm>
              <a:off x="4495800" y="1981200"/>
              <a:ext cx="4495800" cy="3352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8434" name="Picture 2" descr="http://howtohomeschoolmychild.com/wp-content/uploads/2012/03/oreomoonphases1.jpg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000" t="22743" r="7095" b="18082"/>
            <a:stretch/>
          </p:blipFill>
          <p:spPr bwMode="auto">
            <a:xfrm>
              <a:off x="8166477" y="3317983"/>
              <a:ext cx="739336" cy="6792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436" name="Picture 4" descr="http://howtohomeschoolmychild.com/wp-content/uploads/2012/03/oreomoonphases1.jp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0078" r="54769" b="18625"/>
            <a:stretch/>
          </p:blipFill>
          <p:spPr bwMode="auto">
            <a:xfrm>
              <a:off x="6018815" y="3283513"/>
              <a:ext cx="790628" cy="7137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6" name="TextBox 5"/>
          <p:cNvSpPr txBox="1"/>
          <p:nvPr/>
        </p:nvSpPr>
        <p:spPr>
          <a:xfrm>
            <a:off x="6617778" y="888887"/>
            <a:ext cx="1981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Hint!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28195" y="3863423"/>
            <a:ext cx="4375176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7030A0"/>
                </a:solidFill>
              </a:rPr>
              <a:t>#2 PARTNER ACTIVITY</a:t>
            </a:r>
            <a:endParaRPr lang="en-US" sz="2800" b="1" dirty="0">
              <a:solidFill>
                <a:srgbClr val="7030A0"/>
              </a:solidFill>
            </a:endParaRPr>
          </a:p>
          <a:p>
            <a:r>
              <a:rPr lang="en-US" sz="3200" dirty="0" smtClean="0">
                <a:solidFill>
                  <a:srgbClr val="FF0000"/>
                </a:solidFill>
              </a:rPr>
              <a:t>Task</a:t>
            </a:r>
            <a:r>
              <a:rPr lang="en-US" sz="3200" dirty="0" smtClean="0"/>
              <a:t>: Use the 2014 Moon Calendar to answer the questions on the worksheet.</a:t>
            </a:r>
          </a:p>
        </p:txBody>
      </p:sp>
      <p:sp>
        <p:nvSpPr>
          <p:cNvPr id="9" name="AutoShape 7" descr="data:image/jpeg;base64,/9j/4AAQSkZJRgABAQAAAQABAAD/2wCEAAkGBhQSERUUEhQWFRUWFxgaFRgYGRgcGxoeJBscGhwiHCAgHCoiHx4jGhwbHy8kJygpLC4sHR4xODAqNSYrLCkBCQoKDgwOGg8PGjUlHyU1NTEsNDUwKjQvLDUpLDQyNSwqLC01LSw1NiopKSwtLC00MCwtLCwsLCwqNCwsLC8sLP/AABEIAGgAoAMBIgACEQEDEQH/xAAcAAACAgMBAQAAAAAAAAAAAAAABwUGAgMECAH/xABCEAACAQMCAwUEBggEBgMAAAABAgMABBESIQUGMQcTQVFhInGBkRQjMkJSoQhDYnKSwdHhJGOisRVUc4Lw8RYXNP/EABsBAAIDAQEBAAAAAAAAAAAAAAMEAAIFBgEH/8QAMREAAQMCAwYFBAEFAAAAAAAAAQACAwQREiExBUFRYZGxEyJxofAygdHhBhUjQlLB/9oADAMBAAIRAxEAPwB40UUVFEUUUVFEV8JqC5o54s+HqDdTBCRlUGWdvco3x69KoM/6QtuT9VaXMi+fsDbzABP8qHI8tGQXoF02TJWBaqVyp2t2N+4iRmimOwjlAUsfJSCVJ9M59KutZsj5L+ZXARRmiig3KiyD1mrVqqo879plrwwaZSZJiMrEmNWPAsTso9Tv5A0zFNJe2q8ICulFedr79I69Zj3UECL4Btbt8TqUH+EV2cF/SRmD/wCLto2Q9TCWVh8GJDe7K++tNUT9oqG5X5ttuIRd7ayBwNmXoyHyZeo/2PhUzUURRRRUURRRRUURRRRUUXDxzjUVpbyXE7aY41yx8fQDzJOAB5mkvxTto4kxBiht4VkbEKMGeTHmx1aRgbnb4Vb+3O7UWMMJI1TXMQC+JCnU23kNs+8Uprje+iB6CJyPfkg/lSNTUOjIDeBPRaVFStmaXO4gdSuv/hgeRppyZ53OXkffJ9B0AHQDwGK61YeB6be6uW+uyFCxDXK7BIlGCS52A+HWtUFysCIkweFsb96jp7X3t2GCScmsRzJZW+IbldM2SCB3hNsMkcW4SJgCp0SKQUkGdS4OdiCD/Sp/lrtdu7KQpxPVPCxAWZQupfgANQxvjrttnpUCvHoDn61Nuu+Pl5/Co7iPEVu4xBbK00spARApznOc+lMUxlBDHNu300+6z9oRU0jTIHAOtxGduS9P286uquhDKwDKR0IIyCPQitlR3LnDTb2kEDHJiijQkdCVUA49M1I0U6rm1wce4ibe2nmA1GKKRwPPSpbH5V5bi5dub92uZ3AMpLF23LZ8gPDwHQY6U/u2Di/c8LlUZLz4hjA6kt1/0hqXHD5VCiIbNGqqVIIxgAeWCPUUzE4sbcb0aGMPPmS85n5bW0EeHLl9WSQANtPTr5+dQNN/jHB0uYyj+9W8VPn/AGpT3to0UjRvsykg05DJiFjqqzxYDcaKV5N5sl4ddJcRE7HEiZ2dPvKf5eRwa9fcOv0niSWM5SRVdD5gjI/KvEter+xx2PBrTV+FwPdrbH5UdLq6UUUVFEUUUVFEUUVX+O8/WNmSLi5jVh1QHU/xVckfGooqh26cBLWqXsQPfWxxkaSO7Y4bIPkcYxvufgnOaZgI4pFkxIFx1AYqy7nA6f3NXvnXtOn4ijwWidxauCrySAGSVf2V+6p+fqOlU+y4DFH93UfNt/7U/BsKare2X6QN53rUpfEETmWyPtzATS5Y5MtO/guYYgqw28fcuuMSl1yXbzkU6hn9oeVW7isRaIgRRzHYiOQgKd/MqwB8jj5daWPZtzGbaK6RsmCG4i1ZJxDHIGBYDwUOAT4YJNNVpwF19V06vZ3yMZ2x1yOmOtZs0ZjeWHcbdEta2SjTYiSJXltIu9QHRG3dPp8gH04X4bCo7lWzM/FLi5mVUkt4ooUQMHCFwZJDqwMk5UA46ahW1OYwQ9z9Jg+hRg6j3cgfOOhZmx1/CuSdqqHZv2mRi8nS6jaI3s/eQyE+z0VERvLYDfPU+GxoMjHlji0aKjtE56KKKzENKvtenze8OjP2R38mPAsAoX5b/Oq19OHe92cA6QVycatznT54xv7xUv218dtu+tdEmu6tpGLRINWI2Ua9RGwI0ggE+dV20ummYPDNG0RwcFSXXzAwRj4jIpm3lCcp3ZW5rtNmuvX7WTjPtNjb0zioTmrhVsUkmlAD6CFOrBJx7O3ic4+FSF7xpVOiP62U9I1Ofix6KPfUHxWBrlRbIonus5dwBpiGckavAeGP51GnD5nGwRX2IwgXKoFNPlHt2ntIY7c20LpGqomGZDsPvH2gSTv0G5Ncll2SDT9dOdXki7D4nr8hXFxTsomQEwSLJ+yRob4bkH5irM2tSF9i7uPdAds+oDb4eyYVt+kK2frbH2c7mObLDz2MYz8xTT5c5hivrZLiAkxuDjIwQQcEEeYIxXkm0iaMtFICrg7qwwafnYFdZsJoz+ruXx7mRH/3JrqKukhFNHVQHJ2RF72PqstjnYyx25M2iiishGSQ7ZOfZ/pTWUEjRRRopmZDpZ2YZC6huFC+WM5OfCltwbhokPeMB3YPsLj7R8z6eVWTtg4aTxuRNwJlhcn9kLhvzU1rjjCgADAAwBXYbGiZJCLDIfUeJvkPQCx5kpmkp8bzI/QaLKvgNfajbCfXPMR9kaFz5kZz/wCe6ugfKGOa3ibexP8AxbBdYgcVZOR+ILbcQxJjubxO6fONOv7mc7YYZX/uqW5zabhc9uvD5TFFP3uqEgSRoV0nKK2dIOroNtvWqlcW6upVhkGs2DMwaSSSVgNIaRy5A8hnp/OueqdieLViUWwHNw79Uq+nu+40Wzil5NdMGupnm0nKocLGD5hFGM+pzXLfWSyoUb4HxB8xX28uhGhY+HQDqT4AepNda8q3Uevv7mGGbTE628iOzMJAxCoEBdnBUgqFPvpuonoqACEtydqAO6s98UXlI1TL7Jedzdwta3B/xVuAGJ/WJ0V/U9AfXB8a7O1fnM8PssxH/ETHu4fEg/ebHjpHT1K0mrO9ubK7W5MXdzWxAlQNkshGXRvJgp8zgnzFWjj/ABVOKcaRo2129pCjIeoLMA+ffkj+D0r55tKnZSPMozjtiHPl1ySLYS+QMbv0Ryny6tpGGlwbiU/WOxydR30g+/r5mtnEeS7WQOe4QOQcEZUZxscA46+lcvPfEu5W2O//AOmMkDckLknA8fD51l/8kuZDmK2VE8DM5Vj/ANqg4+JrkGR1cx8dhN3XvnbTd+l0JdTx/wBlwyHK+qieE8Cue7SBIvoygATSnTqJ8dAB3J/Eegq38K4THbRhIlwOpPix82Piag25oulGGs9Z8Cko0/HK5H51HWKTX88sV3I0SxhT9HjOAynzbqR4H3+FHqmVUwLp7NaNbZ+wJJ+9gEKF0MRAjuXHjl87qfvOboEbu49U8n4IRrI95Gw+da4+IXz7raxRD/NlJPyVdqlrDh0cC6IkVF8lH+/mfU10E1lGSJuTGX5m/YWHdP4JHZudb0/efZV3mDlk3cGXCLcpnQyEkegJIBKn1Gxqd/R4kJgvA2zCddS+I9jG494I+BqK4jzhbxHQrd9IdljiGtifLbYVa+yrk64t5Lm8uFELXWkiAHOkDJy56ajnoPM+eB1OxJqkROieCI73Hry+xWBtQQ4g5p82/wDaY1FFFbqyF5150uTNxq8dv1WiJPQBRn88/M1EX/EliAyCzH7KqMk1Kc/wt/xS4msFa6STHfBEkISRfZYatOM7Z2z1NQsUs+rL2NyGxjIicnH8I2rqtnbRgiphFjwu5g8fwnoaqJjMBcAVpK3Ew3xAp8vaf+35Vpg4DLEMRT4HUgr41NJ3pGTbXI98En8hXNe8TWHHepLHnpridc+7IFP4qF5DnTXdxxWPsQB0RxJTuP1gn1/C4lN2siIoFwzfcjRi2BjJ2Gw36nzq/wDBezK4nUPdyfRlP6qPDSY/ac7KfQA+8VA8sRXn0wS2yiArEVke7XRGEYjS2CQxywwCBgmmTJJxWNCWPDm0glmY3EYA8z1A/Kucr9oytkdFDIcHrf31QXyG5AJsqDzJyeOGXK3YlhihRvqVkE9w5fGQxUjTrGdssAMA1P8ACuOT24m4ldXEcsstukVrC3ciViW1ISsZPdqNRJXUxxkkjAFUzmLn244izWxjSWNGBxaxu+vHjqf2gudsgDNHD+Tr2Ugx20dqPxyadXwVRn5ikY44nDHPJblqT+PukpJYGeaR4HdaprgIpeV8kks7t1ZicsT6kkmtnIvEYLaGVmWTLuXwsUjYjX7OSBjGCT18auvAOziGBhLOxuZR0ZwNC/upuB7zn4Vabm2WRGRwGVgVYHoQRgj5VTbdbHtKNsAbhY3Tj8yWfL/JmxygwMuBvP4SNl4jmaW4aQpDIT3ZYDv2X8Me/sJnbVt/SX4dzXCRiRkixso169hsMkDGfiaZXCOVra2z3MSgnYk5ZiPAZbJwPLpXXxBYliZpVUoisxyoIAAydiPIVlBrQA0bkA/yPz+Vl78/ndLyx7+8bFmE7sHDzyBtOfJB1Yj5V3S9nFyJBLHfYl0lGbuVA05zgAE+Pn6dKk+Tp7jiykxXEVlGvSFI9c+joG9vChT4MoIzkdat8XZhH+tu76Q/9coPlGFo3gXFiBbqjvk2hK/GHhg3DVUKPkG8J+s4nJjySML+er+Var/kmwgAN7dTSZ6LLMfa/dVRk/DNMK97OiI2+jXlzFJg6S796mfDIcE49xFQvZ2be1nNveRd1xM9ZZW1m4H4oZD90/gGMdN8VGUzWnIAegCGYq6U2mnNuSjeFzW1subawulU9XS0m3+JXUR86ZfL/MEF3EHt5A4GAw6Mh8nU7q3oRUpVa4/yPHPJ9IgdrW7AwJ4up9JF6SL6Hf1FMNaGo9PSMgJc0kk63KstFL3h3ab9HuFs+KGFJWOlJ4XVon3A9tc6omJP3hjr0FMKrJtefeYrW84DfSTbzWVzKzHHQFiWx+zIPA9GA+TB4TxaK5iWWFgyN0Pl5gjwI8RV34nwyO4ieGZBJG4wysNiP6+IPUUheO8AueXLnvodU1hK24Ph6N5OPBuh/KhSR4swsmv2eJxjZ9XdXvmO1uZICtpKsUudmYZGPEeOD64NUDi/DmihU8StypDoRfQSGaRWGdPeRyk5jJOSqlBsNqYnBeNRXUKzQtqRvmD4hh4EV0X1kk0bxyDUjqVYeYNAa7DksKlrH0jsJb65Z9VTbPkG/mQTWt3aXCuQ6TN3mrUNtZUqwMo6Bn1FMYAXernwzsyV4UXiE0l0V3MfeSdyDnPTOp999Tkn0HSqryabm1ila2XvZrSXurqDp9JiA1RSL5TCPYH7wXByQKZvLnNFvfRCW3cMPvKdnQ+Ideqkf+s0Z1wuyZIHi4VS5x7K1dluuG6LW7j+yFAWOQfhYAYB8M436HzEZZc4qpEV8ps7gfaSX2Ub1jc+yy/GrTxrnvEjW9hEby5XZgpxFEf82ToCPwjfbwqi828Pukkgk4zN31rKSrpFqSCCTIKawDl0IyNTdD+dcBcLlIV9NFM27hmOGquUcgYAggg9CNwayrnsYI0jVYVRY8eyEAC467Y2ropdcYdckUsO0HgV/qkkWaSW2frGn3B5Mg+0vqN/MUz6xdwASTgAZJPgKsDZNUlSaeQPDQeRVL5d51srtIYplFrLGAsEiNpVSBj6qTqnT7D7HodVX+35llttrwd5F4XMa9B/nRj7P765XzCUn+JcJs7lJ7o3KwzSsDDbxp3gKfZU3CoDoaQ75JGnIzkkijhPNF/wpkhuInCEezBMfD/Jk36fhOQOm1Mh9vqX0KOMTtBjyd/qdfsd/prwun5ecw20UQmkniSJhlXZ1CsOvsnOG+GapXMvNPCeIxd0/fXGndJIIJ2aNvNHVNjn4bb0quMcyWxvjcw2KsojUKs2EjEhJZ3ZehIzpwCATlutScPH+MXw+rZkjPTuEEaY/wCo+5HuzXpkaN6o6BzBik8o4uNu+v2urBYdsL8PZra9WW4AXNtMyNC7jOAJRIBjB2LjPToa4uN85xz5N9eNMP8AlLHUIQPKSXI1+uWA9Kjh2X3UrB550DHZmbXM+P3nwM/lTW4H2XcPgCt3AlcAe1N9YengD7I+AFeNeXafPnqhRzUryQx+IjWwsOp/CT63ct7E8HD+FxJE4Klki71/jKdKKfHqSPOmv2YcF4lawmK+kRo1AEK5Lyp6M49krjoN8eeNquyIAAAMAdAKyogHNXe8EWa23W/zoitF9YxzRtFKgeNwQysMgj1oor1DSK4zyTe8EvO+4eklzaSn2olDMw8dLBQTsPsvj0PqwuGStPGsgimTP3ZI3VgfEEEf2ooob4w5ZtZQRz+Y5FRK/S7PiEs0NnLcR3EEasFIXEiMQCxboNDHfBqL4zyhcXsvfPYWts5+0+biSQ/vd33aNnxz1oor0XAtdesiexgY12nJStnyldLGIzdTpGOkdtElug/hUt8dWay/+vrckNJA8zfimMsp/wBZNFFVLSd6XfSSP1lPbspmDhpRQqRFVAwFVCAB6ADArZ9Ef8D/AMLf0ooqnhDilv6S0/5FH0R/wP8Awt/StV1woyIyPGzI4KsNLbg7EfKiip4Q4qDZLRmHFQsHJ09uhjsppYYznMMkYmgIPUFGGcEbbNUfZ8m3czheIqk0EMbpboqyELrILbsNXsqoVckkA7HavtFXwHinfAlwFhkNvfrqpDhfZ5bwHUtuzN4NIGdh7tWcfCp76I/4H/hb+lFFU8LmlpNmmV2KSQk80fRH/A/8Lf0q2xD2R7hRRRGMwpyhoxTFxBvdZ0UUURaS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17" name="Picture 11" descr="https://www.sandbox-learning.com/FileLib/Working_Together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9267" y="752040"/>
            <a:ext cx="1117856" cy="1112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1260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304800" y="838200"/>
            <a:ext cx="8610600" cy="39980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5400" dirty="0">
                <a:solidFill>
                  <a:srgbClr val="FF0000"/>
                </a:solidFill>
              </a:rPr>
              <a:t>Essential </a:t>
            </a:r>
            <a:r>
              <a:rPr lang="en-US" sz="5400" dirty="0" smtClean="0">
                <a:solidFill>
                  <a:srgbClr val="FF0000"/>
                </a:solidFill>
              </a:rPr>
              <a:t>Question</a:t>
            </a:r>
            <a:endParaRPr lang="en-US" sz="5400" dirty="0">
              <a:solidFill>
                <a:srgbClr val="FF0000"/>
              </a:solidFill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5400" dirty="0" smtClean="0"/>
              <a:t>How do the movements of the Sun, Earth and moon affect the patterns observed by humans on Earth?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099119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71528"/>
            <a:ext cx="914400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  <a:gs pos="100000">
                      <a:srgbClr val="4D0808"/>
                    </a:gs>
                  </a:gsLst>
                  <a:lin ang="5400000" scaled="0"/>
                </a:gra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Let’s Wrap-Up</a:t>
            </a:r>
            <a:endParaRPr lang="en-US" sz="6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  <a:gs pos="100000">
                    <a:srgbClr val="4D0808"/>
                  </a:gs>
                </a:gsLst>
                <a:lin ang="5400000" scaled="0"/>
              </a:gra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9" name="AutoShape 7" descr="data:image/jpeg;base64,/9j/4AAQSkZJRgABAQAAAQABAAD/2wCEAAkGBhQSERUUEhQWFRUWFxgaFRgYGRgcGxoeJBscGhwiHCAgHCoiHx4jGhwbHy8kJygpLC4sHR4xODAqNSYrLCkBCQoKDgwOGg8PGjUlHyU1NTEsNDUwKjQvLDUpLDQyNSwqLC01LSw1NiopKSwtLC00MCwtLCwsLCwqNCwsLC8sLP/AABEIAGgAoAMBIgACEQEDEQH/xAAcAAACAgMBAQAAAAAAAAAAAAAABwUGAgMECAH/xABCEAACAQMCAwUEBggEBgMAAAABAgMABBESIQUGMQcTQVFhInGBkRQjMkJSoQhDYnKSwdHhJGOisRVUc4Lw8RYXNP/EABsBAAIDAQEBAAAAAAAAAAAAAAMEAAIFBgEH/8QAMREAAQMCAwYFBAEFAAAAAAAAAQACAwQREiExBUFRYZGxEyJxofAygdHhBhUjQlLB/9oADAMBAAIRAxEAPwB40UUVFEUUUVFEV8JqC5o54s+HqDdTBCRlUGWdvco3x69KoM/6QtuT9VaXMi+fsDbzABP8qHI8tGQXoF02TJWBaqVyp2t2N+4iRmimOwjlAUsfJSCVJ9M59KutZsj5L+ZXARRmiig3KiyD1mrVqqo879plrwwaZSZJiMrEmNWPAsTso9Tv5A0zFNJe2q8ICulFedr79I69Zj3UECL4Btbt8TqUH+EV2cF/SRmD/wCLto2Q9TCWVh8GJDe7K++tNUT9oqG5X5ttuIRd7ayBwNmXoyHyZeo/2PhUzUURRRRUURRRRUURRRRUUXDxzjUVpbyXE7aY41yx8fQDzJOAB5mkvxTto4kxBiht4VkbEKMGeTHmx1aRgbnb4Vb+3O7UWMMJI1TXMQC+JCnU23kNs+8Uprje+iB6CJyPfkg/lSNTUOjIDeBPRaVFStmaXO4gdSuv/hgeRppyZ53OXkffJ9B0AHQDwGK61YeB6be6uW+uyFCxDXK7BIlGCS52A+HWtUFysCIkweFsb96jp7X3t2GCScmsRzJZW+IbldM2SCB3hNsMkcW4SJgCp0SKQUkGdS4OdiCD/Sp/lrtdu7KQpxPVPCxAWZQupfgANQxvjrttnpUCvHoDn61Nuu+Pl5/Co7iPEVu4xBbK00spARApznOc+lMUxlBDHNu300+6z9oRU0jTIHAOtxGduS9P286uquhDKwDKR0IIyCPQitlR3LnDTb2kEDHJiijQkdCVUA49M1I0U6rm1wce4ibe2nmA1GKKRwPPSpbH5V5bi5dub92uZ3AMpLF23LZ8gPDwHQY6U/u2Di/c8LlUZLz4hjA6kt1/0hqXHD5VCiIbNGqqVIIxgAeWCPUUzE4sbcb0aGMPPmS85n5bW0EeHLl9WSQANtPTr5+dQNN/jHB0uYyj+9W8VPn/AGpT3to0UjRvsykg05DJiFjqqzxYDcaKV5N5sl4ddJcRE7HEiZ2dPvKf5eRwa9fcOv0niSWM5SRVdD5gjI/KvEter+xx2PBrTV+FwPdrbH5UdLq6UUUVFEUUUVFEUUVX+O8/WNmSLi5jVh1QHU/xVckfGooqh26cBLWqXsQPfWxxkaSO7Y4bIPkcYxvufgnOaZgI4pFkxIFx1AYqy7nA6f3NXvnXtOn4ijwWidxauCrySAGSVf2V+6p+fqOlU+y4DFH93UfNt/7U/BsKare2X6QN53rUpfEETmWyPtzATS5Y5MtO/guYYgqw28fcuuMSl1yXbzkU6hn9oeVW7isRaIgRRzHYiOQgKd/MqwB8jj5daWPZtzGbaK6RsmCG4i1ZJxDHIGBYDwUOAT4YJNNVpwF19V06vZ3yMZ2x1yOmOtZs0ZjeWHcbdEta2SjTYiSJXltIu9QHRG3dPp8gH04X4bCo7lWzM/FLi5mVUkt4ooUQMHCFwZJDqwMk5UA46ahW1OYwQ9z9Jg+hRg6j3cgfOOhZmx1/CuSdqqHZv2mRi8nS6jaI3s/eQyE+z0VERvLYDfPU+GxoMjHlji0aKjtE56KKKzENKvtenze8OjP2R38mPAsAoX5b/Oq19OHe92cA6QVycatznT54xv7xUv218dtu+tdEmu6tpGLRINWI2Ua9RGwI0ggE+dV20ummYPDNG0RwcFSXXzAwRj4jIpm3lCcp3ZW5rtNmuvX7WTjPtNjb0zioTmrhVsUkmlAD6CFOrBJx7O3ic4+FSF7xpVOiP62U9I1Ofix6KPfUHxWBrlRbIonus5dwBpiGckavAeGP51GnD5nGwRX2IwgXKoFNPlHt2ntIY7c20LpGqomGZDsPvH2gSTv0G5Ncll2SDT9dOdXki7D4nr8hXFxTsomQEwSLJ+yRob4bkH5irM2tSF9i7uPdAds+oDb4eyYVt+kK2frbH2c7mObLDz2MYz8xTT5c5hivrZLiAkxuDjIwQQcEEeYIxXkm0iaMtFICrg7qwwafnYFdZsJoz+ruXx7mRH/3JrqKukhFNHVQHJ2RF72PqstjnYyx25M2iiishGSQ7ZOfZ/pTWUEjRRRopmZDpZ2YZC6huFC+WM5OfCltwbhokPeMB3YPsLj7R8z6eVWTtg4aTxuRNwJlhcn9kLhvzU1rjjCgADAAwBXYbGiZJCLDIfUeJvkPQCx5kpmkp8bzI/QaLKvgNfajbCfXPMR9kaFz5kZz/wCe6ugfKGOa3ibexP8AxbBdYgcVZOR+ILbcQxJjubxO6fONOv7mc7YYZX/uqW5zabhc9uvD5TFFP3uqEgSRoV0nKK2dIOroNtvWqlcW6upVhkGs2DMwaSSSVgNIaRy5A8hnp/OueqdieLViUWwHNw79Uq+nu+40Wzil5NdMGupnm0nKocLGD5hFGM+pzXLfWSyoUb4HxB8xX28uhGhY+HQDqT4AepNda8q3Uevv7mGGbTE628iOzMJAxCoEBdnBUgqFPvpuonoqACEtydqAO6s98UXlI1TL7Jedzdwta3B/xVuAGJ/WJ0V/U9AfXB8a7O1fnM8PssxH/ETHu4fEg/ebHjpHT1K0mrO9ubK7W5MXdzWxAlQNkshGXRvJgp8zgnzFWjj/ABVOKcaRo2129pCjIeoLMA+ffkj+D0r55tKnZSPMozjtiHPl1ySLYS+QMbv0Ryny6tpGGlwbiU/WOxydR30g+/r5mtnEeS7WQOe4QOQcEZUZxscA46+lcvPfEu5W2O//AOmMkDckLknA8fD51l/8kuZDmK2VE8DM5Vj/ANqg4+JrkGR1cx8dhN3XvnbTd+l0JdTx/wBlwyHK+qieE8Cue7SBIvoygATSnTqJ8dAB3J/Eegq38K4THbRhIlwOpPix82Piag25oulGGs9Z8Cko0/HK5H51HWKTX88sV3I0SxhT9HjOAynzbqR4H3+FHqmVUwLp7NaNbZ+wJJ+9gEKF0MRAjuXHjl87qfvOboEbu49U8n4IRrI95Gw+da4+IXz7raxRD/NlJPyVdqlrDh0cC6IkVF8lH+/mfU10E1lGSJuTGX5m/YWHdP4JHZudb0/efZV3mDlk3cGXCLcpnQyEkegJIBKn1Gxqd/R4kJgvA2zCddS+I9jG494I+BqK4jzhbxHQrd9IdljiGtifLbYVa+yrk64t5Lm8uFELXWkiAHOkDJy56ajnoPM+eB1OxJqkROieCI73Hry+xWBtQQ4g5p82/wDaY1FFFbqyF5150uTNxq8dv1WiJPQBRn88/M1EX/EliAyCzH7KqMk1Kc/wt/xS4msFa6STHfBEkISRfZYatOM7Z2z1NQsUs+rL2NyGxjIicnH8I2rqtnbRgiphFjwu5g8fwnoaqJjMBcAVpK3Ew3xAp8vaf+35Vpg4DLEMRT4HUgr41NJ3pGTbXI98En8hXNe8TWHHepLHnpridc+7IFP4qF5DnTXdxxWPsQB0RxJTuP1gn1/C4lN2siIoFwzfcjRi2BjJ2Gw36nzq/wDBezK4nUPdyfRlP6qPDSY/ac7KfQA+8VA8sRXn0wS2yiArEVke7XRGEYjS2CQxywwCBgmmTJJxWNCWPDm0glmY3EYA8z1A/Kucr9oytkdFDIcHrf31QXyG5AJsqDzJyeOGXK3YlhihRvqVkE9w5fGQxUjTrGdssAMA1P8ACuOT24m4ldXEcsstukVrC3ciViW1ISsZPdqNRJXUxxkkjAFUzmLn244izWxjSWNGBxaxu+vHjqf2gudsgDNHD+Tr2Ugx20dqPxyadXwVRn5ikY44nDHPJblqT+PukpJYGeaR4HdaprgIpeV8kks7t1ZicsT6kkmtnIvEYLaGVmWTLuXwsUjYjX7OSBjGCT18auvAOziGBhLOxuZR0ZwNC/upuB7zn4Vabm2WRGRwGVgVYHoQRgj5VTbdbHtKNsAbhY3Tj8yWfL/JmxygwMuBvP4SNl4jmaW4aQpDIT3ZYDv2X8Me/sJnbVt/SX4dzXCRiRkixso169hsMkDGfiaZXCOVra2z3MSgnYk5ZiPAZbJwPLpXXxBYliZpVUoisxyoIAAydiPIVlBrQA0bkA/yPz+Vl78/ndLyx7+8bFmE7sHDzyBtOfJB1Yj5V3S9nFyJBLHfYl0lGbuVA05zgAE+Pn6dKk+Tp7jiykxXEVlGvSFI9c+joG9vChT4MoIzkdat8XZhH+tu76Q/9coPlGFo3gXFiBbqjvk2hK/GHhg3DVUKPkG8J+s4nJjySML+er+Var/kmwgAN7dTSZ6LLMfa/dVRk/DNMK97OiI2+jXlzFJg6S796mfDIcE49xFQvZ2be1nNveRd1xM9ZZW1m4H4oZD90/gGMdN8VGUzWnIAegCGYq6U2mnNuSjeFzW1subawulU9XS0m3+JXUR86ZfL/MEF3EHt5A4GAw6Mh8nU7q3oRUpVa4/yPHPJ9IgdrW7AwJ4up9JF6SL6Hf1FMNaGo9PSMgJc0kk63KstFL3h3ab9HuFs+KGFJWOlJ4XVon3A9tc6omJP3hjr0FMKrJtefeYrW84DfSTbzWVzKzHHQFiWx+zIPA9GA+TB4TxaK5iWWFgyN0Pl5gjwI8RV34nwyO4ieGZBJG4wysNiP6+IPUUheO8AueXLnvodU1hK24Ph6N5OPBuh/KhSR4swsmv2eJxjZ9XdXvmO1uZICtpKsUudmYZGPEeOD64NUDi/DmihU8StypDoRfQSGaRWGdPeRyk5jJOSqlBsNqYnBeNRXUKzQtqRvmD4hh4EV0X1kk0bxyDUjqVYeYNAa7DksKlrH0jsJb65Z9VTbPkG/mQTWt3aXCuQ6TN3mrUNtZUqwMo6Bn1FMYAXernwzsyV4UXiE0l0V3MfeSdyDnPTOp999Tkn0HSqryabm1ila2XvZrSXurqDp9JiA1RSL5TCPYH7wXByQKZvLnNFvfRCW3cMPvKdnQ+Ideqkf+s0Z1wuyZIHi4VS5x7K1dluuG6LW7j+yFAWOQfhYAYB8M436HzEZZc4qpEV8ps7gfaSX2Ub1jc+yy/GrTxrnvEjW9hEby5XZgpxFEf82ToCPwjfbwqi828Pukkgk4zN31rKSrpFqSCCTIKawDl0IyNTdD+dcBcLlIV9NFM27hmOGquUcgYAggg9CNwayrnsYI0jVYVRY8eyEAC467Y2ropdcYdckUsO0HgV/qkkWaSW2frGn3B5Mg+0vqN/MUz6xdwASTgAZJPgKsDZNUlSaeQPDQeRVL5d51srtIYplFrLGAsEiNpVSBj6qTqnT7D7HodVX+35llttrwd5F4XMa9B/nRj7P765XzCUn+JcJs7lJ7o3KwzSsDDbxp3gKfZU3CoDoaQ75JGnIzkkijhPNF/wpkhuInCEezBMfD/Jk36fhOQOm1Mh9vqX0KOMTtBjyd/qdfsd/prwun5ecw20UQmkniSJhlXZ1CsOvsnOG+GapXMvNPCeIxd0/fXGndJIIJ2aNvNHVNjn4bb0quMcyWxvjcw2KsojUKs2EjEhJZ3ZehIzpwCATlutScPH+MXw+rZkjPTuEEaY/wCo+5HuzXpkaN6o6BzBik8o4uNu+v2urBYdsL8PZra9WW4AXNtMyNC7jOAJRIBjB2LjPToa4uN85xz5N9eNMP8AlLHUIQPKSXI1+uWA9Kjh2X3UrB550DHZmbXM+P3nwM/lTW4H2XcPgCt3AlcAe1N9YengD7I+AFeNeXafPnqhRzUryQx+IjWwsOp/CT63ct7E8HD+FxJE4Klki71/jKdKKfHqSPOmv2YcF4lawmK+kRo1AEK5Lyp6M49krjoN8eeNquyIAAAMAdAKyogHNXe8EWa23W/zoitF9YxzRtFKgeNwQysMgj1oor1DSK4zyTe8EvO+4eklzaSn2olDMw8dLBQTsPsvj0PqwuGStPGsgimTP3ZI3VgfEEEf2ooob4w5ZtZQRz+Y5FRK/S7PiEs0NnLcR3EEasFIXEiMQCxboNDHfBqL4zyhcXsvfPYWts5+0+biSQ/vd33aNnxz1oor0XAtdesiexgY12nJStnyldLGIzdTpGOkdtElug/hUt8dWay/+vrckNJA8zfimMsp/wBZNFFVLSd6XfSSP1lPbspmDhpRQqRFVAwFVCAB6ADArZ9Ef8D/AMLf0ooqnhDilv6S0/5FH0R/wP8Awt/StV1woyIyPGzI4KsNLbg7EfKiip4Q4qDZLRmHFQsHJ09uhjsppYYznMMkYmgIPUFGGcEbbNUfZ8m3czheIqk0EMbpboqyELrILbsNXsqoVckkA7HavtFXwHinfAlwFhkNvfrqpDhfZ5bwHUtuzN4NIGdh7tWcfCp76I/4H/hb+lFFU8LmlpNmmV2KSQk80fRH/A/8Lf0q2xD2R7hRRRGMwpyhoxTFxBvdZ0UUURaS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60376" y="1676399"/>
            <a:ext cx="835025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en-US" sz="4800" dirty="0" smtClean="0"/>
              <a:t> Share our models &amp; check for accuracy</a:t>
            </a:r>
          </a:p>
          <a:p>
            <a:endParaRPr lang="en-US" sz="4800" dirty="0" smtClean="0"/>
          </a:p>
          <a:p>
            <a:pPr marL="285750" indent="-285750">
              <a:buFont typeface="Wingdings" pitchFamily="2" charset="2"/>
              <a:buChar char="ü"/>
            </a:pPr>
            <a:r>
              <a:rPr lang="en-US" sz="4800" dirty="0" smtClean="0"/>
              <a:t>Discuss the answers to the moon calendar questions</a:t>
            </a:r>
          </a:p>
          <a:p>
            <a:pPr marL="285750" indent="-285750">
              <a:buFont typeface="Wingdings" pitchFamily="2" charset="2"/>
              <a:buChar char="ü"/>
            </a:pP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277848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71528"/>
            <a:ext cx="914400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  <a:gs pos="100000">
                      <a:srgbClr val="4D0808"/>
                    </a:gs>
                  </a:gsLst>
                  <a:lin ang="5400000" scaled="0"/>
                </a:gra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Homework</a:t>
            </a:r>
            <a:endParaRPr lang="en-US" sz="6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  <a:gs pos="100000">
                    <a:srgbClr val="4D0808"/>
                  </a:gs>
                </a:gsLst>
                <a:lin ang="5400000" scaled="0"/>
              </a:gra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9" name="AutoShape 7" descr="data:image/jpeg;base64,/9j/4AAQSkZJRgABAQAAAQABAAD/2wCEAAkGBhQSERUUEhQWFRUWFxgaFRgYGRgcGxoeJBscGhwiHCAgHCoiHx4jGhwbHy8kJygpLC4sHR4xODAqNSYrLCkBCQoKDgwOGg8PGjUlHyU1NTEsNDUwKjQvLDUpLDQyNSwqLC01LSw1NiopKSwtLC00MCwtLCwsLCwqNCwsLC8sLP/AABEIAGgAoAMBIgACEQEDEQH/xAAcAAACAgMBAQAAAAAAAAAAAAAABwUGAgMECAH/xABCEAACAQMCAwUEBggEBgMAAAABAgMABBESIQUGMQcTQVFhInGBkRQjMkJSoQhDYnKSwdHhJGOisRVUc4Lw8RYXNP/EABsBAAIDAQEBAAAAAAAAAAAAAAMEAAIFBgEH/8QAMREAAQMCAwYFBAEFAAAAAAAAAQACAwQREiExBUFRYZGxEyJxofAygdHhBhUjQlLB/9oADAMBAAIRAxEAPwB40UUVFEUUUVFEV8JqC5o54s+HqDdTBCRlUGWdvco3x69KoM/6QtuT9VaXMi+fsDbzABP8qHI8tGQXoF02TJWBaqVyp2t2N+4iRmimOwjlAUsfJSCVJ9M59KutZsj5L+ZXARRmiig3KiyD1mrVqqo879plrwwaZSZJiMrEmNWPAsTso9Tv5A0zFNJe2q8ICulFedr79I69Zj3UECL4Btbt8TqUH+EV2cF/SRmD/wCLto2Q9TCWVh8GJDe7K++tNUT9oqG5X5ttuIRd7ayBwNmXoyHyZeo/2PhUzUURRRRUURRRRUURRRRUUXDxzjUVpbyXE7aY41yx8fQDzJOAB5mkvxTto4kxBiht4VkbEKMGeTHmx1aRgbnb4Vb+3O7UWMMJI1TXMQC+JCnU23kNs+8Uprje+iB6CJyPfkg/lSNTUOjIDeBPRaVFStmaXO4gdSuv/hgeRppyZ53OXkffJ9B0AHQDwGK61YeB6be6uW+uyFCxDXK7BIlGCS52A+HWtUFysCIkweFsb96jp7X3t2GCScmsRzJZW+IbldM2SCB3hNsMkcW4SJgCp0SKQUkGdS4OdiCD/Sp/lrtdu7KQpxPVPCxAWZQupfgANQxvjrttnpUCvHoDn61Nuu+Pl5/Co7iPEVu4xBbK00spARApznOc+lMUxlBDHNu300+6z9oRU0jTIHAOtxGduS9P286uquhDKwDKR0IIyCPQitlR3LnDTb2kEDHJiijQkdCVUA49M1I0U6rm1wce4ibe2nmA1GKKRwPPSpbH5V5bi5dub92uZ3AMpLF23LZ8gPDwHQY6U/u2Di/c8LlUZLz4hjA6kt1/0hqXHD5VCiIbNGqqVIIxgAeWCPUUzE4sbcb0aGMPPmS85n5bW0EeHLl9WSQANtPTr5+dQNN/jHB0uYyj+9W8VPn/AGpT3to0UjRvsykg05DJiFjqqzxYDcaKV5N5sl4ddJcRE7HEiZ2dPvKf5eRwa9fcOv0niSWM5SRVdD5gjI/KvEter+xx2PBrTV+FwPdrbH5UdLq6UUUVFEUUUVFEUUVX+O8/WNmSLi5jVh1QHU/xVckfGooqh26cBLWqXsQPfWxxkaSO7Y4bIPkcYxvufgnOaZgI4pFkxIFx1AYqy7nA6f3NXvnXtOn4ijwWidxauCrySAGSVf2V+6p+fqOlU+y4DFH93UfNt/7U/BsKare2X6QN53rUpfEETmWyPtzATS5Y5MtO/guYYgqw28fcuuMSl1yXbzkU6hn9oeVW7isRaIgRRzHYiOQgKd/MqwB8jj5daWPZtzGbaK6RsmCG4i1ZJxDHIGBYDwUOAT4YJNNVpwF19V06vZ3yMZ2x1yOmOtZs0ZjeWHcbdEta2SjTYiSJXltIu9QHRG3dPp8gH04X4bCo7lWzM/FLi5mVUkt4ooUQMHCFwZJDqwMk5UA46ahW1OYwQ9z9Jg+hRg6j3cgfOOhZmx1/CuSdqqHZv2mRi8nS6jaI3s/eQyE+z0VERvLYDfPU+GxoMjHlji0aKjtE56KKKzENKvtenze8OjP2R38mPAsAoX5b/Oq19OHe92cA6QVycatznT54xv7xUv218dtu+tdEmu6tpGLRINWI2Ua9RGwI0ggE+dV20ummYPDNG0RwcFSXXzAwRj4jIpm3lCcp3ZW5rtNmuvX7WTjPtNjb0zioTmrhVsUkmlAD6CFOrBJx7O3ic4+FSF7xpVOiP62U9I1Ofix6KPfUHxWBrlRbIonus5dwBpiGckavAeGP51GnD5nGwRX2IwgXKoFNPlHt2ntIY7c20LpGqomGZDsPvH2gSTv0G5Ncll2SDT9dOdXki7D4nr8hXFxTsomQEwSLJ+yRob4bkH5irM2tSF9i7uPdAds+oDb4eyYVt+kK2frbH2c7mObLDz2MYz8xTT5c5hivrZLiAkxuDjIwQQcEEeYIxXkm0iaMtFICrg7qwwafnYFdZsJoz+ruXx7mRH/3JrqKukhFNHVQHJ2RF72PqstjnYyx25M2iiishGSQ7ZOfZ/pTWUEjRRRopmZDpZ2YZC6huFC+WM5OfCltwbhokPeMB3YPsLj7R8z6eVWTtg4aTxuRNwJlhcn9kLhvzU1rjjCgADAAwBXYbGiZJCLDIfUeJvkPQCx5kpmkp8bzI/QaLKvgNfajbCfXPMR9kaFz5kZz/wCe6ugfKGOa3ibexP8AxbBdYgcVZOR+ILbcQxJjubxO6fONOv7mc7YYZX/uqW5zabhc9uvD5TFFP3uqEgSRoV0nKK2dIOroNtvWqlcW6upVhkGs2DMwaSSSVgNIaRy5A8hnp/OueqdieLViUWwHNw79Uq+nu+40Wzil5NdMGupnm0nKocLGD5hFGM+pzXLfWSyoUb4HxB8xX28uhGhY+HQDqT4AepNda8q3Uevv7mGGbTE628iOzMJAxCoEBdnBUgqFPvpuonoqACEtydqAO6s98UXlI1TL7Jedzdwta3B/xVuAGJ/WJ0V/U9AfXB8a7O1fnM8PssxH/ETHu4fEg/ebHjpHT1K0mrO9ubK7W5MXdzWxAlQNkshGXRvJgp8zgnzFWjj/ABVOKcaRo2129pCjIeoLMA+ffkj+D0r55tKnZSPMozjtiHPl1ySLYS+QMbv0Ryny6tpGGlwbiU/WOxydR30g+/r5mtnEeS7WQOe4QOQcEZUZxscA46+lcvPfEu5W2O//AOmMkDckLknA8fD51l/8kuZDmK2VE8DM5Vj/ANqg4+JrkGR1cx8dhN3XvnbTd+l0JdTx/wBlwyHK+qieE8Cue7SBIvoygATSnTqJ8dAB3J/Eegq38K4THbRhIlwOpPix82Piag25oulGGs9Z8Cko0/HK5H51HWKTX88sV3I0SxhT9HjOAynzbqR4H3+FHqmVUwLp7NaNbZ+wJJ+9gEKF0MRAjuXHjl87qfvOboEbu49U8n4IRrI95Gw+da4+IXz7raxRD/NlJPyVdqlrDh0cC6IkVF8lH+/mfU10E1lGSJuTGX5m/YWHdP4JHZudb0/efZV3mDlk3cGXCLcpnQyEkegJIBKn1Gxqd/R4kJgvA2zCddS+I9jG494I+BqK4jzhbxHQrd9IdljiGtifLbYVa+yrk64t5Lm8uFELXWkiAHOkDJy56ajnoPM+eB1OxJqkROieCI73Hry+xWBtQQ4g5p82/wDaY1FFFbqyF5150uTNxq8dv1WiJPQBRn88/M1EX/EliAyCzH7KqMk1Kc/wt/xS4msFa6STHfBEkISRfZYatOM7Z2z1NQsUs+rL2NyGxjIicnH8I2rqtnbRgiphFjwu5g8fwnoaqJjMBcAVpK3Ew3xAp8vaf+35Vpg4DLEMRT4HUgr41NJ3pGTbXI98En8hXNe8TWHHepLHnpridc+7IFP4qF5DnTXdxxWPsQB0RxJTuP1gn1/C4lN2siIoFwzfcjRi2BjJ2Gw36nzq/wDBezK4nUPdyfRlP6qPDSY/ac7KfQA+8VA8sRXn0wS2yiArEVke7XRGEYjS2CQxywwCBgmmTJJxWNCWPDm0glmY3EYA8z1A/Kucr9oytkdFDIcHrf31QXyG5AJsqDzJyeOGXK3YlhihRvqVkE9w5fGQxUjTrGdssAMA1P8ACuOT24m4ldXEcsstukVrC3ciViW1ISsZPdqNRJXUxxkkjAFUzmLn244izWxjSWNGBxaxu+vHjqf2gudsgDNHD+Tr2Ugx20dqPxyadXwVRn5ikY44nDHPJblqT+PukpJYGeaR4HdaprgIpeV8kks7t1ZicsT6kkmtnIvEYLaGVmWTLuXwsUjYjX7OSBjGCT18auvAOziGBhLOxuZR0ZwNC/upuB7zn4Vabm2WRGRwGVgVYHoQRgj5VTbdbHtKNsAbhY3Tj8yWfL/JmxygwMuBvP4SNl4jmaW4aQpDIT3ZYDv2X8Me/sJnbVt/SX4dzXCRiRkixso169hsMkDGfiaZXCOVra2z3MSgnYk5ZiPAZbJwPLpXXxBYliZpVUoisxyoIAAydiPIVlBrQA0bkA/yPz+Vl78/ndLyx7+8bFmE7sHDzyBtOfJB1Yj5V3S9nFyJBLHfYl0lGbuVA05zgAE+Pn6dKk+Tp7jiykxXEVlGvSFI9c+joG9vChT4MoIzkdat8XZhH+tu76Q/9coPlGFo3gXFiBbqjvk2hK/GHhg3DVUKPkG8J+s4nJjySML+er+Var/kmwgAN7dTSZ6LLMfa/dVRk/DNMK97OiI2+jXlzFJg6S796mfDIcE49xFQvZ2be1nNveRd1xM9ZZW1m4H4oZD90/gGMdN8VGUzWnIAegCGYq6U2mnNuSjeFzW1subawulU9XS0m3+JXUR86ZfL/MEF3EHt5A4GAw6Mh8nU7q3oRUpVa4/yPHPJ9IgdrW7AwJ4up9JF6SL6Hf1FMNaGo9PSMgJc0kk63KstFL3h3ab9HuFs+KGFJWOlJ4XVon3A9tc6omJP3hjr0FMKrJtefeYrW84DfSTbzWVzKzHHQFiWx+zIPA9GA+TB4TxaK5iWWFgyN0Pl5gjwI8RV34nwyO4ieGZBJG4wysNiP6+IPUUheO8AueXLnvodU1hK24Ph6N5OPBuh/KhSR4swsmv2eJxjZ9XdXvmO1uZICtpKsUudmYZGPEeOD64NUDi/DmihU8StypDoRfQSGaRWGdPeRyk5jJOSqlBsNqYnBeNRXUKzQtqRvmD4hh4EV0X1kk0bxyDUjqVYeYNAa7DksKlrH0jsJb65Z9VTbPkG/mQTWt3aXCuQ6TN3mrUNtZUqwMo6Bn1FMYAXernwzsyV4UXiE0l0V3MfeSdyDnPTOp999Tkn0HSqryabm1ila2XvZrSXurqDp9JiA1RSL5TCPYH7wXByQKZvLnNFvfRCW3cMPvKdnQ+Ideqkf+s0Z1wuyZIHi4VS5x7K1dluuG6LW7j+yFAWOQfhYAYB8M436HzEZZc4qpEV8ps7gfaSX2Ub1jc+yy/GrTxrnvEjW9hEby5XZgpxFEf82ToCPwjfbwqi828Pukkgk4zN31rKSrpFqSCCTIKawDl0IyNTdD+dcBcLlIV9NFM27hmOGquUcgYAggg9CNwayrnsYI0jVYVRY8eyEAC467Y2ropdcYdckUsO0HgV/qkkWaSW2frGn3B5Mg+0vqN/MUz6xdwASTgAZJPgKsDZNUlSaeQPDQeRVL5d51srtIYplFrLGAsEiNpVSBj6qTqnT7D7HodVX+35llttrwd5F4XMa9B/nRj7P765XzCUn+JcJs7lJ7o3KwzSsDDbxp3gKfZU3CoDoaQ75JGnIzkkijhPNF/wpkhuInCEezBMfD/Jk36fhOQOm1Mh9vqX0KOMTtBjyd/qdfsd/prwun5ecw20UQmkniSJhlXZ1CsOvsnOG+GapXMvNPCeIxd0/fXGndJIIJ2aNvNHVNjn4bb0quMcyWxvjcw2KsojUKs2EjEhJZ3ZehIzpwCATlutScPH+MXw+rZkjPTuEEaY/wCo+5HuzXpkaN6o6BzBik8o4uNu+v2urBYdsL8PZra9WW4AXNtMyNC7jOAJRIBjB2LjPToa4uN85xz5N9eNMP8AlLHUIQPKSXI1+uWA9Kjh2X3UrB550DHZmbXM+P3nwM/lTW4H2XcPgCt3AlcAe1N9YengD7I+AFeNeXafPnqhRzUryQx+IjWwsOp/CT63ct7E8HD+FxJE4Klki71/jKdKKfHqSPOmv2YcF4lawmK+kRo1AEK5Lyp6M49krjoN8eeNquyIAAAMAdAKyogHNXe8EWa23W/zoitF9YxzRtFKgeNwQysMgj1oor1DSK4zyTe8EvO+4eklzaSn2olDMw8dLBQTsPsvj0PqwuGStPGsgimTP3ZI3VgfEEEf2ooob4w5ZtZQRz+Y5FRK/S7PiEs0NnLcR3EEasFIXEiMQCxboNDHfBqL4zyhcXsvfPYWts5+0+biSQ/vd33aNnxz1oor0XAtdesiexgY12nJStnyldLGIzdTpGOkdtElug/hUt8dWay/+vrckNJA8zfimMsp/wBZNFFVLSd6XfSSP1lPbspmDhpRQqRFVAwFVCAB6ADArZ9Ef8D/AMLf0ooqnhDilv6S0/5FH0R/wP8Awt/StV1woyIyPGzI4KsNLbg7EfKiip4Q4qDZLRmHFQsHJ09uhjsppYYznMMkYmgIPUFGGcEbbNUfZ8m3czheIqk0EMbpboqyELrILbsNXsqoVckkA7HavtFXwHinfAlwFhkNvfrqpDhfZ5bwHUtuzN4NIGdh7tWcfCp76I/4H/hb+lFFU8LmlpNmmV2KSQk80fRH/A/8Lf0q2xD2R7hRRRGMwpyhoxTFxBvdZ0UUURaS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55575" y="1208211"/>
            <a:ext cx="898842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A 3</a:t>
            </a:r>
            <a:r>
              <a:rPr lang="en-US" sz="4800" baseline="30000" dirty="0" smtClean="0"/>
              <a:t>rd</a:t>
            </a:r>
            <a:r>
              <a:rPr lang="en-US" sz="4800" dirty="0" smtClean="0"/>
              <a:t> grader has sent you a letter asking you to explain why the moon looks different almost every night.</a:t>
            </a:r>
          </a:p>
          <a:p>
            <a:pPr algn="ctr"/>
            <a:r>
              <a:rPr lang="en-US" sz="4400" dirty="0" smtClean="0">
                <a:solidFill>
                  <a:srgbClr val="7030A0"/>
                </a:solidFill>
              </a:rPr>
              <a:t>Write a letter to the 3</a:t>
            </a:r>
            <a:r>
              <a:rPr lang="en-US" sz="4400" baseline="30000" dirty="0" smtClean="0">
                <a:solidFill>
                  <a:srgbClr val="7030A0"/>
                </a:solidFill>
              </a:rPr>
              <a:t>rd</a:t>
            </a:r>
            <a:r>
              <a:rPr lang="en-US" sz="4400" dirty="0" smtClean="0">
                <a:solidFill>
                  <a:srgbClr val="7030A0"/>
                </a:solidFill>
              </a:rPr>
              <a:t> grader thoroughly explain this phenomenon.</a:t>
            </a:r>
            <a:endParaRPr lang="en-US" sz="4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0754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393" y="2286000"/>
            <a:ext cx="914400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  <a:gs pos="100000">
                      <a:srgbClr val="4D0808"/>
                    </a:gs>
                  </a:gsLst>
                  <a:lin ang="5400000" scaled="0"/>
                </a:gra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Awesome Effort!</a:t>
            </a:r>
            <a:endParaRPr lang="en-US" sz="6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  <a:gs pos="100000">
                    <a:srgbClr val="4D0808"/>
                  </a:gs>
                </a:gsLst>
                <a:lin ang="5400000" scaled="0"/>
              </a:gra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9" name="AutoShape 7" descr="data:image/jpeg;base64,/9j/4AAQSkZJRgABAQAAAQABAAD/2wCEAAkGBhQSERUUEhQWFRUWFxgaFRgYGRgcGxoeJBscGhwiHCAgHCoiHx4jGhwbHy8kJygpLC4sHR4xODAqNSYrLCkBCQoKDgwOGg8PGjUlHyU1NTEsNDUwKjQvLDUpLDQyNSwqLC01LSw1NiopKSwtLC00MCwtLCwsLCwqNCwsLC8sLP/AABEIAGgAoAMBIgACEQEDEQH/xAAcAAACAgMBAQAAAAAAAAAAAAAABwUGAgMECAH/xABCEAACAQMCAwUEBggEBgMAAAABAgMABBESIQUGMQcTQVFhInGBkRQjMkJSoQhDYnKSwdHhJGOisRVUc4Lw8RYXNP/EABsBAAIDAQEBAAAAAAAAAAAAAAMEAAIFBgEH/8QAMREAAQMCAwYFBAEFAAAAAAAAAQACAwQREiExBUFRYZGxEyJxofAygdHhBhUjQlLB/9oADAMBAAIRAxEAPwB40UUVFEUUUVFEV8JqC5o54s+HqDdTBCRlUGWdvco3x69KoM/6QtuT9VaXMi+fsDbzABP8qHI8tGQXoF02TJWBaqVyp2t2N+4iRmimOwjlAUsfJSCVJ9M59KutZsj5L+ZXARRmiig3KiyD1mrVqqo879plrwwaZSZJiMrEmNWPAsTso9Tv5A0zFNJe2q8ICulFedr79I69Zj3UECL4Btbt8TqUH+EV2cF/SRmD/wCLto2Q9TCWVh8GJDe7K++tNUT9oqG5X5ttuIRd7ayBwNmXoyHyZeo/2PhUzUURRRRUURRRRUURRRRUUXDxzjUVpbyXE7aY41yx8fQDzJOAB5mkvxTto4kxBiht4VkbEKMGeTHmx1aRgbnb4Vb+3O7UWMMJI1TXMQC+JCnU23kNs+8Uprje+iB6CJyPfkg/lSNTUOjIDeBPRaVFStmaXO4gdSuv/hgeRppyZ53OXkffJ9B0AHQDwGK61YeB6be6uW+uyFCxDXK7BIlGCS52A+HWtUFysCIkweFsb96jp7X3t2GCScmsRzJZW+IbldM2SCB3hNsMkcW4SJgCp0SKQUkGdS4OdiCD/Sp/lrtdu7KQpxPVPCxAWZQupfgANQxvjrttnpUCvHoDn61Nuu+Pl5/Co7iPEVu4xBbK00spARApznOc+lMUxlBDHNu300+6z9oRU0jTIHAOtxGduS9P286uquhDKwDKR0IIyCPQitlR3LnDTb2kEDHJiijQkdCVUA49M1I0U6rm1wce4ibe2nmA1GKKRwPPSpbH5V5bi5dub92uZ3AMpLF23LZ8gPDwHQY6U/u2Di/c8LlUZLz4hjA6kt1/0hqXHD5VCiIbNGqqVIIxgAeWCPUUzE4sbcb0aGMPPmS85n5bW0EeHLl9WSQANtPTr5+dQNN/jHB0uYyj+9W8VPn/AGpT3to0UjRvsykg05DJiFjqqzxYDcaKV5N5sl4ddJcRE7HEiZ2dPvKf5eRwa9fcOv0niSWM5SRVdD5gjI/KvEter+xx2PBrTV+FwPdrbH5UdLq6UUUVFEUUUVFEUUVX+O8/WNmSLi5jVh1QHU/xVckfGooqh26cBLWqXsQPfWxxkaSO7Y4bIPkcYxvufgnOaZgI4pFkxIFx1AYqy7nA6f3NXvnXtOn4ijwWidxauCrySAGSVf2V+6p+fqOlU+y4DFH93UfNt/7U/BsKare2X6QN53rUpfEETmWyPtzATS5Y5MtO/guYYgqw28fcuuMSl1yXbzkU6hn9oeVW7isRaIgRRzHYiOQgKd/MqwB8jj5daWPZtzGbaK6RsmCG4i1ZJxDHIGBYDwUOAT4YJNNVpwF19V06vZ3yMZ2x1yOmOtZs0ZjeWHcbdEta2SjTYiSJXltIu9QHRG3dPp8gH04X4bCo7lWzM/FLi5mVUkt4ooUQMHCFwZJDqwMk5UA46ahW1OYwQ9z9Jg+hRg6j3cgfOOhZmx1/CuSdqqHZv2mRi8nS6jaI3s/eQyE+z0VERvLYDfPU+GxoMjHlji0aKjtE56KKKzENKvtenze8OjP2R38mPAsAoX5b/Oq19OHe92cA6QVycatznT54xv7xUv218dtu+tdEmu6tpGLRINWI2Ua9RGwI0ggE+dV20ummYPDNG0RwcFSXXzAwRj4jIpm3lCcp3ZW5rtNmuvX7WTjPtNjb0zioTmrhVsUkmlAD6CFOrBJx7O3ic4+FSF7xpVOiP62U9I1Ofix6KPfUHxWBrlRbIonus5dwBpiGckavAeGP51GnD5nGwRX2IwgXKoFNPlHt2ntIY7c20LpGqomGZDsPvH2gSTv0G5Ncll2SDT9dOdXki7D4nr8hXFxTsomQEwSLJ+yRob4bkH5irM2tSF9i7uPdAds+oDb4eyYVt+kK2frbH2c7mObLDz2MYz8xTT5c5hivrZLiAkxuDjIwQQcEEeYIxXkm0iaMtFICrg7qwwafnYFdZsJoz+ruXx7mRH/3JrqKukhFNHVQHJ2RF72PqstjnYyx25M2iiishGSQ7ZOfZ/pTWUEjRRRopmZDpZ2YZC6huFC+WM5OfCltwbhokPeMB3YPsLj7R8z6eVWTtg4aTxuRNwJlhcn9kLhvzU1rjjCgADAAwBXYbGiZJCLDIfUeJvkPQCx5kpmkp8bzI/QaLKvgNfajbCfXPMR9kaFz5kZz/wCe6ugfKGOa3ibexP8AxbBdYgcVZOR+ILbcQxJjubxO6fONOv7mc7YYZX/uqW5zabhc9uvD5TFFP3uqEgSRoV0nKK2dIOroNtvWqlcW6upVhkGs2DMwaSSSVgNIaRy5A8hnp/OueqdieLViUWwHNw79Uq+nu+40Wzil5NdMGupnm0nKocLGD5hFGM+pzXLfWSyoUb4HxB8xX28uhGhY+HQDqT4AepNda8q3Uevv7mGGbTE628iOzMJAxCoEBdnBUgqFPvpuonoqACEtydqAO6s98UXlI1TL7Jedzdwta3B/xVuAGJ/WJ0V/U9AfXB8a7O1fnM8PssxH/ETHu4fEg/ebHjpHT1K0mrO9ubK7W5MXdzWxAlQNkshGXRvJgp8zgnzFWjj/ABVOKcaRo2129pCjIeoLMA+ffkj+D0r55tKnZSPMozjtiHPl1ySLYS+QMbv0Ryny6tpGGlwbiU/WOxydR30g+/r5mtnEeS7WQOe4QOQcEZUZxscA46+lcvPfEu5W2O//AOmMkDckLknA8fD51l/8kuZDmK2VE8DM5Vj/ANqg4+JrkGR1cx8dhN3XvnbTd+l0JdTx/wBlwyHK+qieE8Cue7SBIvoygATSnTqJ8dAB3J/Eegq38K4THbRhIlwOpPix82Piag25oulGGs9Z8Cko0/HK5H51HWKTX88sV3I0SxhT9HjOAynzbqR4H3+FHqmVUwLp7NaNbZ+wJJ+9gEKF0MRAjuXHjl87qfvOboEbu49U8n4IRrI95Gw+da4+IXz7raxRD/NlJPyVdqlrDh0cC6IkVF8lH+/mfU10E1lGSJuTGX5m/YWHdP4JHZudb0/efZV3mDlk3cGXCLcpnQyEkegJIBKn1Gxqd/R4kJgvA2zCddS+I9jG494I+BqK4jzhbxHQrd9IdljiGtifLbYVa+yrk64t5Lm8uFELXWkiAHOkDJy56ajnoPM+eB1OxJqkROieCI73Hry+xWBtQQ4g5p82/wDaY1FFFbqyF5150uTNxq8dv1WiJPQBRn88/M1EX/EliAyCzH7KqMk1Kc/wt/xS4msFa6STHfBEkISRfZYatOM7Z2z1NQsUs+rL2NyGxjIicnH8I2rqtnbRgiphFjwu5g8fwnoaqJjMBcAVpK3Ew3xAp8vaf+35Vpg4DLEMRT4HUgr41NJ3pGTbXI98En8hXNe8TWHHepLHnpridc+7IFP4qF5DnTXdxxWPsQB0RxJTuP1gn1/C4lN2siIoFwzfcjRi2BjJ2Gw36nzq/wDBezK4nUPdyfRlP6qPDSY/ac7KfQA+8VA8sRXn0wS2yiArEVke7XRGEYjS2CQxywwCBgmmTJJxWNCWPDm0glmY3EYA8z1A/Kucr9oytkdFDIcHrf31QXyG5AJsqDzJyeOGXK3YlhihRvqVkE9w5fGQxUjTrGdssAMA1P8ACuOT24m4ldXEcsstukVrC3ciViW1ISsZPdqNRJXUxxkkjAFUzmLn244izWxjSWNGBxaxu+vHjqf2gudsgDNHD+Tr2Ugx20dqPxyadXwVRn5ikY44nDHPJblqT+PukpJYGeaR4HdaprgIpeV8kks7t1ZicsT6kkmtnIvEYLaGVmWTLuXwsUjYjX7OSBjGCT18auvAOziGBhLOxuZR0ZwNC/upuB7zn4Vabm2WRGRwGVgVYHoQRgj5VTbdbHtKNsAbhY3Tj8yWfL/JmxygwMuBvP4SNl4jmaW4aQpDIT3ZYDv2X8Me/sJnbVt/SX4dzXCRiRkixso169hsMkDGfiaZXCOVra2z3MSgnYk5ZiPAZbJwPLpXXxBYliZpVUoisxyoIAAydiPIVlBrQA0bkA/yPz+Vl78/ndLyx7+8bFmE7sHDzyBtOfJB1Yj5V3S9nFyJBLHfYl0lGbuVA05zgAE+Pn6dKk+Tp7jiykxXEVlGvSFI9c+joG9vChT4MoIzkdat8XZhH+tu76Q/9coPlGFo3gXFiBbqjvk2hK/GHhg3DVUKPkG8J+s4nJjySML+er+Var/kmwgAN7dTSZ6LLMfa/dVRk/DNMK97OiI2+jXlzFJg6S796mfDIcE49xFQvZ2be1nNveRd1xM9ZZW1m4H4oZD90/gGMdN8VGUzWnIAegCGYq6U2mnNuSjeFzW1subawulU9XS0m3+JXUR86ZfL/MEF3EHt5A4GAw6Mh8nU7q3oRUpVa4/yPHPJ9IgdrW7AwJ4up9JF6SL6Hf1FMNaGo9PSMgJc0kk63KstFL3h3ab9HuFs+KGFJWOlJ4XVon3A9tc6omJP3hjr0FMKrJtefeYrW84DfSTbzWVzKzHHQFiWx+zIPA9GA+TB4TxaK5iWWFgyN0Pl5gjwI8RV34nwyO4ieGZBJG4wysNiP6+IPUUheO8AueXLnvodU1hK24Ph6N5OPBuh/KhSR4swsmv2eJxjZ9XdXvmO1uZICtpKsUudmYZGPEeOD64NUDi/DmihU8StypDoRfQSGaRWGdPeRyk5jJOSqlBsNqYnBeNRXUKzQtqRvmD4hh4EV0X1kk0bxyDUjqVYeYNAa7DksKlrH0jsJb65Z9VTbPkG/mQTWt3aXCuQ6TN3mrUNtZUqwMo6Bn1FMYAXernwzsyV4UXiE0l0V3MfeSdyDnPTOp999Tkn0HSqryabm1ila2XvZrSXurqDp9JiA1RSL5TCPYH7wXByQKZvLnNFvfRCW3cMPvKdnQ+Ideqkf+s0Z1wuyZIHi4VS5x7K1dluuG6LW7j+yFAWOQfhYAYB8M436HzEZZc4qpEV8ps7gfaSX2Ub1jc+yy/GrTxrnvEjW9hEby5XZgpxFEf82ToCPwjfbwqi828Pukkgk4zN31rKSrpFqSCCTIKawDl0IyNTdD+dcBcLlIV9NFM27hmOGquUcgYAggg9CNwayrnsYI0jVYVRY8eyEAC467Y2ropdcYdckUsO0HgV/qkkWaSW2frGn3B5Mg+0vqN/MUz6xdwASTgAZJPgKsDZNUlSaeQPDQeRVL5d51srtIYplFrLGAsEiNpVSBj6qTqnT7D7HodVX+35llttrwd5F4XMa9B/nRj7P765XzCUn+JcJs7lJ7o3KwzSsDDbxp3gKfZU3CoDoaQ75JGnIzkkijhPNF/wpkhuInCEezBMfD/Jk36fhOQOm1Mh9vqX0KOMTtBjyd/qdfsd/prwun5ecw20UQmkniSJhlXZ1CsOvsnOG+GapXMvNPCeIxd0/fXGndJIIJ2aNvNHVNjn4bb0quMcyWxvjcw2KsojUKs2EjEhJZ3ZehIzpwCATlutScPH+MXw+rZkjPTuEEaY/wCo+5HuzXpkaN6o6BzBik8o4uNu+v2urBYdsL8PZra9WW4AXNtMyNC7jOAJRIBjB2LjPToa4uN85xz5N9eNMP8AlLHUIQPKSXI1+uWA9Kjh2X3UrB550DHZmbXM+P3nwM/lTW4H2XcPgCt3AlcAe1N9YengD7I+AFeNeXafPnqhRzUryQx+IjWwsOp/CT63ct7E8HD+FxJE4Klki71/jKdKKfHqSPOmv2YcF4lawmK+kRo1AEK5Lyp6M49krjoN8eeNquyIAAAMAdAKyogHNXe8EWa23W/zoitF9YxzRtFKgeNwQysMgj1oor1DSK4zyTe8EvO+4eklzaSn2olDMw8dLBQTsPsvj0PqwuGStPGsgimTP3ZI3VgfEEEf2ooob4w5ZtZQRz+Y5FRK/S7PiEs0NnLcR3EEasFIXEiMQCxboNDHfBqL4zyhcXsvfPYWts5+0+biSQ/vd33aNnxz1oor0XAtdesiexgY12nJStnyldLGIzdTpGOkdtElug/hUt8dWay/+vrckNJA8zfimMsp/wBZNFFVLSd6XfSSP1lPbspmDhpRQqRFVAwFVCAB6ADArZ9Ef8D/AMLf0ooqnhDilv6S0/5FH0R/wP8Awt/StV1woyIyPGzI4KsNLbg7EfKiip4Q4qDZLRmHFQsHJ09uhjsppYYznMMkYmgIPUFGGcEbbNUfZ8m3czheIqk0EMbpboqyELrILbsNXsqoVckkA7HavtFXwHinfAlwFhkNvfrqpDhfZ5bwHUtuzN4NIGdh7tWcfCp76I/4H/hb+lFFU8LmlpNmmV2KSQk80fRH/A/8Lf0q2xD2R7hRRRGMwpyhoxTFxBvdZ0UUURaS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90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143000"/>
            <a:ext cx="7772400" cy="4572000"/>
          </a:xfrm>
        </p:spPr>
        <p:txBody>
          <a:bodyPr>
            <a:normAutofit fontScale="90000"/>
          </a:bodyPr>
          <a:lstStyle/>
          <a:p>
            <a:r>
              <a:rPr lang="en-US" sz="6000" dirty="0" smtClean="0">
                <a:solidFill>
                  <a:srgbClr val="FF0000"/>
                </a:solidFill>
              </a:rPr>
              <a:t>Notebook Quick Write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5300" dirty="0" smtClean="0">
                <a:solidFill>
                  <a:srgbClr val="0070C0"/>
                </a:solidFill>
              </a:rPr>
              <a:t>True or False </a:t>
            </a:r>
            <a:r>
              <a:rPr lang="en-US" sz="5300" dirty="0" smtClean="0"/>
              <a:t/>
            </a:r>
            <a:br>
              <a:rPr lang="en-US" sz="5300" dirty="0" smtClean="0"/>
            </a:br>
            <a:r>
              <a:rPr lang="en-US" sz="5300" dirty="0" smtClean="0"/>
              <a:t>Is the moon a light source? Explain your answer.</a:t>
            </a:r>
            <a:br>
              <a:rPr lang="en-US" sz="5300" dirty="0" smtClean="0"/>
            </a:br>
            <a:r>
              <a:rPr lang="en-US" sz="5300" dirty="0" smtClean="0"/>
              <a:t/>
            </a:r>
            <a:br>
              <a:rPr lang="en-US" sz="5300" dirty="0" smtClean="0"/>
            </a:br>
            <a:r>
              <a:rPr lang="en-US" sz="5300" dirty="0" smtClean="0"/>
              <a:t>Why does the moon look like it changes?</a:t>
            </a:r>
            <a:r>
              <a:rPr lang="en-US" sz="5300" dirty="0"/>
              <a:t/>
            </a:r>
            <a:br>
              <a:rPr lang="en-US" sz="5300" dirty="0"/>
            </a:br>
            <a:endParaRPr lang="en-US" sz="5300" dirty="0"/>
          </a:p>
        </p:txBody>
      </p:sp>
    </p:spTree>
    <p:extLst>
      <p:ext uri="{BB962C8B-B14F-4D97-AF65-F5344CB8AC3E}">
        <p14:creationId xmlns:p14="http://schemas.microsoft.com/office/powerpoint/2010/main" val="133528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t1.gstatic.com/images?q=tbn:ANd9GcSChfuAfcwBf11Vz1LscVIfeWy-UiNFh3-8Z9kUeisas1-nc17voQ:brainpop.speedera.net/www.brainpop.com/topics/moonphases/screenshot3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219200"/>
            <a:ext cx="6854304" cy="5160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0" y="0"/>
            <a:ext cx="82296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  <a:gs pos="100000">
                      <a:srgbClr val="4D0808"/>
                    </a:gs>
                  </a:gsLst>
                  <a:lin ang="5400000" scaled="0"/>
                </a:gra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BrainPop: Moon Phases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  <a:gs pos="100000">
                    <a:srgbClr val="4D0808"/>
                  </a:gs>
                </a:gsLst>
                <a:lin ang="5400000" scaled="0"/>
              </a:gra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274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t1.gstatic.com/images?q=tbn:ANd9GcSChfuAfcwBf11Vz1LscVIfeWy-UiNFh3-8Z9kUeisas1-nc17voQ:brainpop.speedera.net/www.brainpop.com/topics/moonphases/screenshot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962" y="2133600"/>
            <a:ext cx="3124200" cy="2352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0" y="0"/>
            <a:ext cx="82296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gradFill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  <a:gs pos="100000">
                      <a:srgbClr val="4D0808"/>
                    </a:gs>
                  </a:gsLst>
                  <a:lin ang="5400000" scaled="0"/>
                </a:gra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BrainPop: Moon Phases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gradFill>
                <a:gsLst>
                  <a:gs pos="0">
                    <a:srgbClr val="FFF200"/>
                  </a:gs>
                  <a:gs pos="45000">
                    <a:srgbClr val="FF7A00"/>
                  </a:gs>
                  <a:gs pos="70000">
                    <a:srgbClr val="FF0300"/>
                  </a:gs>
                  <a:gs pos="100000">
                    <a:srgbClr val="4D0808"/>
                  </a:gs>
                </a:gsLst>
                <a:lin ang="5400000" scaled="0"/>
              </a:gra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10000" y="1245477"/>
            <a:ext cx="502920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7030A0"/>
                </a:solidFill>
              </a:rPr>
              <a:t>Odds</a:t>
            </a:r>
            <a:r>
              <a:rPr lang="en-US" sz="4000" dirty="0" smtClean="0"/>
              <a:t>: Are the phases of the moon caused by Earth casting shadows on the moon?</a:t>
            </a:r>
          </a:p>
          <a:p>
            <a:endParaRPr lang="en-US" sz="4000" dirty="0"/>
          </a:p>
          <a:p>
            <a:r>
              <a:rPr lang="en-US" sz="4000" b="1" dirty="0" smtClean="0">
                <a:solidFill>
                  <a:srgbClr val="009900"/>
                </a:solidFill>
              </a:rPr>
              <a:t>Evens</a:t>
            </a:r>
            <a:r>
              <a:rPr lang="en-US" sz="4000" dirty="0" smtClean="0"/>
              <a:t>: Why do we always see the same side of the moon?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64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371600"/>
            <a:ext cx="8763000" cy="1143000"/>
          </a:xfrm>
        </p:spPr>
        <p:txBody>
          <a:bodyPr/>
          <a:lstStyle/>
          <a:p>
            <a:r>
              <a:rPr lang="en-US" sz="4800" dirty="0">
                <a:solidFill>
                  <a:srgbClr val="FFFF00"/>
                </a:solidFill>
              </a:rPr>
              <a:t>Why does the moon have phases?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159" y="2345175"/>
            <a:ext cx="8229600" cy="4525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Char char="•"/>
            </a:pPr>
            <a:r>
              <a:rPr lang="en-US" sz="4000" dirty="0"/>
              <a:t>The </a:t>
            </a:r>
            <a:r>
              <a:rPr lang="en-US" sz="4000" u="sng" dirty="0"/>
              <a:t>revolution</a:t>
            </a:r>
            <a:r>
              <a:rPr lang="en-US" sz="4000" dirty="0"/>
              <a:t> of the Moon around the Earth causes the Moon to appear to have phases</a:t>
            </a:r>
            <a:r>
              <a:rPr lang="en-US" sz="4000" dirty="0" smtClean="0"/>
              <a:t>.</a:t>
            </a:r>
          </a:p>
          <a:p>
            <a:pPr>
              <a:buFontTx/>
              <a:buChar char="•"/>
            </a:pPr>
            <a:r>
              <a:rPr lang="en-US" sz="4000" dirty="0" smtClean="0"/>
              <a:t>It takes 29.5 days for the moon to make a complete circuit around the Earth. </a:t>
            </a:r>
            <a:endParaRPr lang="en-US" sz="4000" dirty="0"/>
          </a:p>
          <a:p>
            <a:pPr>
              <a:buFontTx/>
              <a:buChar char="•"/>
            </a:pPr>
            <a:endParaRPr lang="en-US" dirty="0"/>
          </a:p>
          <a:p>
            <a:pPr>
              <a:buFontTx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7270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6553200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Lunar Eclipses</a:t>
            </a:r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16386" name="Picture 2" descr="http://wordlesstech.com/wp-content/uploads/2010/12/lunar-eclipse-montage-lediagram1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020" y="1905000"/>
            <a:ext cx="5431220" cy="3620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5410200" y="2133600"/>
            <a:ext cx="3733799" cy="45259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b="1">
                <a:solidFill>
                  <a:schemeClr val="bg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800" b="1">
                <a:solidFill>
                  <a:schemeClr val="bg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b="1">
                <a:solidFill>
                  <a:schemeClr val="bg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Goudy Old Style" pitchFamily="18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Goudy Old Style" pitchFamily="18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Goudy Old Style" pitchFamily="18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Goudy Old Style" pitchFamily="18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800" b="1">
                <a:solidFill>
                  <a:schemeClr val="bg1"/>
                </a:solidFill>
                <a:latin typeface="Goudy Old Style" pitchFamily="18" charset="0"/>
              </a:defRPr>
            </a:lvl9pPr>
          </a:lstStyle>
          <a:p>
            <a:pPr marL="0" indent="0"/>
            <a:r>
              <a:rPr lang="en-US" dirty="0" smtClean="0"/>
              <a:t>Lunar Eclipses happen when the sun, Earth and moon are completely lines up in a row, and the Earth ends up blocking the rays of the sun from reaching the moon. </a:t>
            </a:r>
            <a:r>
              <a:rPr lang="en-US" dirty="0" smtClean="0">
                <a:solidFill>
                  <a:srgbClr val="FFFF00"/>
                </a:solidFill>
              </a:rPr>
              <a:t>(VERY RARE)</a:t>
            </a:r>
          </a:p>
          <a:p>
            <a:pPr>
              <a:buFontTx/>
              <a:buChar char="•"/>
            </a:pPr>
            <a:endParaRPr lang="en-US" dirty="0" smtClean="0"/>
          </a:p>
          <a:p>
            <a:pPr>
              <a:buFontTx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566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>
          <a:xfrm>
            <a:off x="838200" y="990600"/>
            <a:ext cx="6553200" cy="11430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8 Phases of the Moon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228600" y="2057400"/>
            <a:ext cx="4038600" cy="4495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lnSpc>
                <a:spcPct val="90000"/>
              </a:lnSpc>
              <a:buFontTx/>
              <a:buChar char="•"/>
            </a:pPr>
            <a:r>
              <a:rPr lang="en-US" sz="3200" dirty="0"/>
              <a:t>New Moon</a:t>
            </a:r>
          </a:p>
          <a:p>
            <a:pPr marL="0" indent="0">
              <a:lnSpc>
                <a:spcPct val="90000"/>
              </a:lnSpc>
              <a:buFontTx/>
              <a:buChar char="•"/>
            </a:pPr>
            <a:endParaRPr lang="en-US" sz="3200" dirty="0"/>
          </a:p>
          <a:p>
            <a:pPr marL="0" indent="0">
              <a:lnSpc>
                <a:spcPct val="90000"/>
              </a:lnSpc>
              <a:buFontTx/>
              <a:buChar char="•"/>
            </a:pPr>
            <a:r>
              <a:rPr lang="en-US" sz="3200" dirty="0"/>
              <a:t>Waxing Crescent</a:t>
            </a:r>
          </a:p>
          <a:p>
            <a:pPr marL="0" indent="0">
              <a:lnSpc>
                <a:spcPct val="90000"/>
              </a:lnSpc>
              <a:buFontTx/>
              <a:buChar char="•"/>
            </a:pPr>
            <a:endParaRPr lang="en-US" sz="3200" dirty="0"/>
          </a:p>
          <a:p>
            <a:pPr marL="0" indent="0">
              <a:lnSpc>
                <a:spcPct val="90000"/>
              </a:lnSpc>
              <a:buFontTx/>
              <a:buChar char="•"/>
            </a:pPr>
            <a:r>
              <a:rPr lang="en-US" sz="3200" dirty="0"/>
              <a:t>First Quarter or Half Moon</a:t>
            </a:r>
          </a:p>
          <a:p>
            <a:pPr marL="0" indent="0">
              <a:lnSpc>
                <a:spcPct val="90000"/>
              </a:lnSpc>
              <a:buFontTx/>
              <a:buChar char="•"/>
            </a:pPr>
            <a:endParaRPr lang="en-US" sz="3200" dirty="0"/>
          </a:p>
          <a:p>
            <a:pPr marL="0" indent="0">
              <a:lnSpc>
                <a:spcPct val="90000"/>
              </a:lnSpc>
              <a:buFontTx/>
              <a:buChar char="•"/>
            </a:pPr>
            <a:r>
              <a:rPr lang="en-US" sz="3200" dirty="0"/>
              <a:t>Waxing Gibbous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4572000" y="2057400"/>
            <a:ext cx="4038600" cy="4572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lnSpc>
                <a:spcPct val="90000"/>
              </a:lnSpc>
              <a:buFontTx/>
              <a:buChar char="•"/>
            </a:pPr>
            <a:r>
              <a:rPr lang="en-US" sz="3200" dirty="0"/>
              <a:t>Full Moon</a:t>
            </a:r>
          </a:p>
          <a:p>
            <a:pPr marL="0" indent="0">
              <a:lnSpc>
                <a:spcPct val="90000"/>
              </a:lnSpc>
              <a:buFontTx/>
              <a:buChar char="•"/>
            </a:pPr>
            <a:endParaRPr lang="en-US" sz="3200" dirty="0"/>
          </a:p>
          <a:p>
            <a:pPr marL="0" indent="0">
              <a:lnSpc>
                <a:spcPct val="90000"/>
              </a:lnSpc>
              <a:buFontTx/>
              <a:buChar char="•"/>
            </a:pPr>
            <a:r>
              <a:rPr lang="en-US" sz="3200" dirty="0"/>
              <a:t>Waning Gibbous</a:t>
            </a:r>
          </a:p>
          <a:p>
            <a:pPr marL="0" indent="0">
              <a:lnSpc>
                <a:spcPct val="90000"/>
              </a:lnSpc>
              <a:buFontTx/>
              <a:buChar char="•"/>
            </a:pPr>
            <a:endParaRPr lang="en-US" sz="3200" dirty="0"/>
          </a:p>
          <a:p>
            <a:pPr marL="0" indent="0">
              <a:lnSpc>
                <a:spcPct val="90000"/>
              </a:lnSpc>
              <a:buFontTx/>
              <a:buChar char="•"/>
            </a:pPr>
            <a:r>
              <a:rPr lang="en-US" sz="3200" dirty="0"/>
              <a:t>Last Quarter or Half Moon</a:t>
            </a:r>
          </a:p>
          <a:p>
            <a:pPr marL="0" indent="0">
              <a:lnSpc>
                <a:spcPct val="90000"/>
              </a:lnSpc>
              <a:buFontTx/>
              <a:buChar char="•"/>
            </a:pPr>
            <a:endParaRPr lang="en-US" sz="3200" dirty="0"/>
          </a:p>
          <a:p>
            <a:pPr marL="0" indent="0">
              <a:lnSpc>
                <a:spcPct val="90000"/>
              </a:lnSpc>
              <a:buFontTx/>
              <a:buChar char="•"/>
            </a:pPr>
            <a:r>
              <a:rPr lang="en-US" sz="3200" dirty="0"/>
              <a:t>Waning Crescent</a:t>
            </a:r>
          </a:p>
          <a:p>
            <a:pPr marL="0" indent="0">
              <a:lnSpc>
                <a:spcPct val="90000"/>
              </a:lnSpc>
              <a:buFontTx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43559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1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 build="p"/>
      <p:bldP spid="410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7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6553200" cy="11430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New Moon</a:t>
            </a:r>
          </a:p>
        </p:txBody>
      </p:sp>
      <p:sp>
        <p:nvSpPr>
          <p:cNvPr id="6166" name="Rectangle 22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4464269" y="2149475"/>
            <a:ext cx="4038600" cy="4525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lnSpc>
                <a:spcPct val="90000"/>
              </a:lnSpc>
              <a:buFontTx/>
              <a:buChar char="•"/>
            </a:pPr>
            <a:r>
              <a:rPr lang="en-US" sz="2400" dirty="0"/>
              <a:t>The moon is not visible from Earth. The moon is between the Sun and the Earth.</a:t>
            </a:r>
          </a:p>
          <a:p>
            <a:pPr marL="0" indent="0">
              <a:lnSpc>
                <a:spcPct val="90000"/>
              </a:lnSpc>
              <a:buFontTx/>
              <a:buChar char="•"/>
            </a:pPr>
            <a:endParaRPr lang="en-US" sz="2400" dirty="0"/>
          </a:p>
          <a:p>
            <a:pPr marL="0" indent="0">
              <a:lnSpc>
                <a:spcPct val="90000"/>
              </a:lnSpc>
              <a:buFontTx/>
              <a:buChar char="•"/>
            </a:pPr>
            <a:r>
              <a:rPr lang="en-US" sz="2400" dirty="0"/>
              <a:t>The dark side is facing us.</a:t>
            </a:r>
          </a:p>
          <a:p>
            <a:pPr marL="0" indent="0">
              <a:lnSpc>
                <a:spcPct val="90000"/>
              </a:lnSpc>
              <a:buFontTx/>
              <a:buChar char="•"/>
            </a:pPr>
            <a:endParaRPr lang="en-US" sz="2400" dirty="0"/>
          </a:p>
          <a:p>
            <a:pPr marL="0" indent="0">
              <a:lnSpc>
                <a:spcPct val="90000"/>
              </a:lnSpc>
              <a:buFontTx/>
              <a:buChar char="•"/>
            </a:pPr>
            <a:r>
              <a:rPr lang="en-US" sz="2400" dirty="0"/>
              <a:t>This phase lasts one night.</a:t>
            </a:r>
          </a:p>
          <a:p>
            <a:pPr marL="0" indent="0">
              <a:lnSpc>
                <a:spcPct val="90000"/>
              </a:lnSpc>
              <a:buFontTx/>
              <a:buChar char="•"/>
            </a:pPr>
            <a:endParaRPr lang="en-US" sz="2400" dirty="0"/>
          </a:p>
          <a:p>
            <a:pPr marL="0" indent="0">
              <a:lnSpc>
                <a:spcPct val="90000"/>
              </a:lnSpc>
            </a:pPr>
            <a:endParaRPr lang="en-US" sz="2400" dirty="0"/>
          </a:p>
        </p:txBody>
      </p:sp>
      <p:pic>
        <p:nvPicPr>
          <p:cNvPr id="6169" name="Picture 25" descr="Moon_new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513" y="2052638"/>
            <a:ext cx="3609975" cy="36195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0357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2792</TotalTime>
  <Words>730</Words>
  <Application>Microsoft Office PowerPoint</Application>
  <PresentationFormat>On-screen Show (4:3)</PresentationFormat>
  <Paragraphs>129</Paragraphs>
  <Slides>22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Office Theme</vt:lpstr>
      <vt:lpstr>Default Design</vt:lpstr>
      <vt:lpstr>PowerPoint Presentation</vt:lpstr>
      <vt:lpstr>PowerPoint Presentation</vt:lpstr>
      <vt:lpstr>Notebook Quick Write  True or False  Is the moon a light source? Explain your answer.  Why does the moon look like it changes? </vt:lpstr>
      <vt:lpstr>PowerPoint Presentation</vt:lpstr>
      <vt:lpstr>PowerPoint Presentation</vt:lpstr>
      <vt:lpstr>Why does the moon have phases?</vt:lpstr>
      <vt:lpstr>Lunar Eclipses</vt:lpstr>
      <vt:lpstr>8 Phases of the Moon</vt:lpstr>
      <vt:lpstr>New Moon</vt:lpstr>
      <vt:lpstr>Waxing Crescent</vt:lpstr>
      <vt:lpstr>First Quarter or Half Moon</vt:lpstr>
      <vt:lpstr>Waxing Gibbous</vt:lpstr>
      <vt:lpstr>Full Moon</vt:lpstr>
      <vt:lpstr>Waning Gibbous</vt:lpstr>
      <vt:lpstr>Last Quarter or Half Moon</vt:lpstr>
      <vt:lpstr>Waning Crescent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dartis</dc:creator>
  <cp:lastModifiedBy>dartis</cp:lastModifiedBy>
  <cp:revision>19</cp:revision>
  <dcterms:created xsi:type="dcterms:W3CDTF">2014-05-12T13:59:23Z</dcterms:created>
  <dcterms:modified xsi:type="dcterms:W3CDTF">2014-05-20T13:14:05Z</dcterms:modified>
</cp:coreProperties>
</file>