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7" r:id="rId3"/>
    <p:sldId id="258" r:id="rId4"/>
    <p:sldId id="260" r:id="rId5"/>
    <p:sldId id="259" r:id="rId6"/>
    <p:sldId id="273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6" r:id="rId20"/>
    <p:sldId id="278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>
        <p:scale>
          <a:sx n="60" d="100"/>
          <a:sy n="60" d="100"/>
        </p:scale>
        <p:origin x="-13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0778D-C98E-4C86-8A36-C28D08D030DD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EA3A8-8AB0-4D35-8D2F-13D7E71C59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9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80496B40-DFF8-42DA-9697-FD987E387BF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NSF North Mississippi GK-8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F1109-CF48-457D-8C5B-1A5E6813F10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0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6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2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591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1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1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16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56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40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89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489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0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7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655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1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0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5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9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9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AE91-A9A2-4E79-AAD2-FE3A13F6388C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4842-5A77-4256-9733-D79B5FFF0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template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3200"/>
            <a:ext cx="655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 the Moon Changes</a:t>
            </a:r>
          </a:p>
        </p:txBody>
      </p:sp>
    </p:spTree>
    <p:extLst>
      <p:ext uri="{BB962C8B-B14F-4D97-AF65-F5344CB8AC3E}">
        <p14:creationId xmlns:p14="http://schemas.microsoft.com/office/powerpoint/2010/main" val="12983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rainpop.com/science/space/moonphase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-42862" y="864021"/>
            <a:ext cx="6844145" cy="21260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By the end of this lesson, </a:t>
            </a:r>
            <a:r>
              <a:rPr lang="en-US" sz="2400" u="sng" dirty="0" smtClean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YOU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 will be able to: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  <a:cs typeface="Arial" charset="0"/>
              </a:rPr>
              <a:t>Identify the 8 phases of the moon.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  <a:cs typeface="Arial" charset="0"/>
              </a:rPr>
              <a:t>Explain how the movements of the Earth and moon create different moon phases observed by humans on Earth. 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9820" y="3124200"/>
            <a:ext cx="2543175" cy="3305520"/>
          </a:xfrm>
          <a:prstGeom prst="rect">
            <a:avLst/>
          </a:prstGeom>
          <a:noFill/>
          <a:ln w="63500" cmpd="dbl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Lesson Vocabulary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Orbit      Illuminate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lunar eclipse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Waxing    Waning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Crescent   Gibbous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New moon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Full moon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14659" y="2838252"/>
            <a:ext cx="6210948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800" u="sng" dirty="0">
                <a:solidFill>
                  <a:srgbClr val="0000FF"/>
                </a:solidFill>
              </a:rPr>
              <a:t>The Learning Plan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/>
              <a:t>BrainPop Video: Moon Phases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/>
              <a:t>Ms. Artis Teaches About Moon Phases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/>
              <a:t>Song: Phases of the Moon Rap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/>
              <a:t>Moon Phases Demonstration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/>
              <a:t>Group &amp; Partner Activities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800" dirty="0"/>
          </a:p>
        </p:txBody>
      </p:sp>
      <p:sp>
        <p:nvSpPr>
          <p:cNvPr id="2" name="Freeform 1"/>
          <p:cNvSpPr/>
          <p:nvPr/>
        </p:nvSpPr>
        <p:spPr>
          <a:xfrm>
            <a:off x="1785938" y="6705600"/>
            <a:ext cx="0" cy="0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6" name="Picture 2" descr="http://thumbs.dreamstime.com/z/solar-system-nine-planets-illustration-3594303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6"/>
          <a:stretch/>
        </p:blipFill>
        <p:spPr bwMode="auto">
          <a:xfrm>
            <a:off x="6758865" y="0"/>
            <a:ext cx="239899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624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Our Solar System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Waxing Crescent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495800" y="2209800"/>
            <a:ext cx="4038600" cy="4297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Waxing</a:t>
            </a:r>
            <a:r>
              <a:rPr lang="en-US" sz="2400" dirty="0"/>
              <a:t> means that the bright side is </a:t>
            </a:r>
            <a:r>
              <a:rPr lang="en-US" sz="2400" dirty="0">
                <a:solidFill>
                  <a:srgbClr val="FFFF00"/>
                </a:solidFill>
              </a:rPr>
              <a:t>increasing</a:t>
            </a:r>
            <a:r>
              <a:rPr lang="en-US" sz="2400" dirty="0"/>
              <a:t>. The right side is the bright side.</a:t>
            </a:r>
          </a:p>
          <a:p>
            <a:pPr marL="0" indent="0">
              <a:lnSpc>
                <a:spcPct val="90000"/>
              </a:lnSpc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Less than one half of the moon is illuminated.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This phase includes any visible moon from a small sliver to almost half. 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</p:txBody>
      </p:sp>
      <p:pic>
        <p:nvPicPr>
          <p:cNvPr id="10247" name="Picture 7" descr="Moon_waxcr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73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76962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First Quarter or Half Moon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48200" y="2133600"/>
            <a:ext cx="4038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The entire right side of the moon is illuminated.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The moon looks like a half circle.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The illuminated side is increasing. 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This phase only lasts one night.</a:t>
            </a:r>
          </a:p>
        </p:txBody>
      </p:sp>
      <p:pic>
        <p:nvPicPr>
          <p:cNvPr id="12295" name="Picture 7" descr="Moon_firstqt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25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Waxing Gibbous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498428" y="2458161"/>
            <a:ext cx="40386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Char char="•"/>
            </a:pPr>
            <a:r>
              <a:rPr lang="en-US" sz="2400" dirty="0"/>
              <a:t>Gibbous means that more than one half is visible, but it is not quite full.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This phase includes the night after the first quarter to the night before the full moon. </a:t>
            </a:r>
          </a:p>
        </p:txBody>
      </p:sp>
      <p:pic>
        <p:nvPicPr>
          <p:cNvPr id="14343" name="Picture 7" descr="Moon_waxgi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77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2192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Full Moon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495800" y="2438400"/>
            <a:ext cx="4038600" cy="4221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Char char="•"/>
            </a:pPr>
            <a:r>
              <a:rPr lang="en-US" sz="2400" dirty="0"/>
              <a:t>The moon is full and bright.  It looks like a large circle.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The illuminated side is facing us.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Only happens one night per </a:t>
            </a:r>
            <a:r>
              <a:rPr lang="en-US" sz="2400" dirty="0" smtClean="0"/>
              <a:t>lunar phase cycle.</a:t>
            </a:r>
            <a:endParaRPr lang="en-US" sz="2400" dirty="0"/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endParaRPr lang="en-US" sz="2400" dirty="0"/>
          </a:p>
        </p:txBody>
      </p:sp>
      <p:pic>
        <p:nvPicPr>
          <p:cNvPr id="16391" name="Picture 7" descr="Moon_fu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55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Waning Gibbous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48200" y="2309758"/>
            <a:ext cx="40386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Char char="•"/>
            </a:pPr>
            <a:r>
              <a:rPr lang="en-US" sz="2400" dirty="0"/>
              <a:t>The moon appears more than half but not quite full.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Waning</a:t>
            </a:r>
            <a:r>
              <a:rPr lang="en-US" sz="2400" dirty="0"/>
              <a:t> means that the illuminated side is </a:t>
            </a:r>
            <a:r>
              <a:rPr lang="en-US" sz="2400" dirty="0">
                <a:solidFill>
                  <a:srgbClr val="FFFF00"/>
                </a:solidFill>
              </a:rPr>
              <a:t>decreasing</a:t>
            </a:r>
            <a:r>
              <a:rPr lang="en-US" sz="2400" dirty="0"/>
              <a:t>. 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The left side is the bright side.</a:t>
            </a:r>
          </a:p>
          <a:p>
            <a:pPr marL="0" indent="0">
              <a:buFontTx/>
              <a:buChar char="•"/>
            </a:pPr>
            <a:endParaRPr lang="en-US" sz="2400" dirty="0"/>
          </a:p>
        </p:txBody>
      </p:sp>
      <p:pic>
        <p:nvPicPr>
          <p:cNvPr id="18439" name="Picture 7" descr="Moon_wangi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7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71628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Last Quarter or Half Moon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267200" y="2530475"/>
            <a:ext cx="4038600" cy="414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Char char="•"/>
            </a:pPr>
            <a:r>
              <a:rPr lang="en-US" sz="2400" dirty="0"/>
              <a:t>Left Half of the moon is illuminated. 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The illuminated side is decreasing.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This phase also only lasts for one night.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endParaRPr lang="en-US" sz="2400" dirty="0"/>
          </a:p>
        </p:txBody>
      </p:sp>
      <p:pic>
        <p:nvPicPr>
          <p:cNvPr id="20487" name="Picture 7" descr="Moon_lastqt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8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Waning Crescent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464269" y="2499519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Char char="•"/>
            </a:pPr>
            <a:r>
              <a:rPr lang="en-US" sz="2400" dirty="0"/>
              <a:t>Less than one half of the moon is illuminated. 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r>
              <a:rPr lang="en-US" sz="2400" dirty="0"/>
              <a:t>The moon will continue to become smaller and smaller.</a:t>
            </a:r>
          </a:p>
          <a:p>
            <a:pPr marL="0" indent="0">
              <a:buFontTx/>
              <a:buChar char="•"/>
            </a:pPr>
            <a:endParaRPr lang="en-US" sz="2400" dirty="0"/>
          </a:p>
          <a:p>
            <a:pPr marL="0" indent="0">
              <a:buFontTx/>
              <a:buChar char="•"/>
            </a:pPr>
            <a:endParaRPr lang="en-US" sz="2400" dirty="0"/>
          </a:p>
        </p:txBody>
      </p:sp>
      <p:pic>
        <p:nvPicPr>
          <p:cNvPr id="22535" name="Picture 7" descr="Moon_wancr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875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 descr="http://yardvilleheightspta.files.wordpress.com/2010/10/kids-working-togeth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970" y="5600472"/>
            <a:ext cx="1905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Moon Phases Group &amp; Partner Activities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10" y="898634"/>
            <a:ext cx="45614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#1 GROUP ACTIVITY 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Task</a:t>
            </a:r>
            <a:r>
              <a:rPr lang="en-US" sz="3200" dirty="0" smtClean="0"/>
              <a:t>: Work together to </a:t>
            </a:r>
            <a:r>
              <a:rPr lang="en-US" sz="3200" dirty="0"/>
              <a:t>c</a:t>
            </a:r>
            <a:r>
              <a:rPr lang="en-US" sz="3200" dirty="0" smtClean="0"/>
              <a:t>reate an </a:t>
            </a:r>
            <a:r>
              <a:rPr lang="en-US" sz="3200" u="sng" dirty="0" smtClean="0"/>
              <a:t>accurate</a:t>
            </a:r>
            <a:r>
              <a:rPr lang="en-US" sz="3200" dirty="0" smtClean="0"/>
              <a:t> visual model of the 8 phases of the moon using the cookies.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 sure to include: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sun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earth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8 phases of the moon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Labels for each phase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61256" y="888887"/>
            <a:ext cx="3491428" cy="2446283"/>
            <a:chOff x="4495800" y="1981200"/>
            <a:chExt cx="4495800" cy="3352800"/>
          </a:xfrm>
        </p:grpSpPr>
        <p:sp>
          <p:nvSpPr>
            <p:cNvPr id="5" name="Rectangle 4"/>
            <p:cNvSpPr/>
            <p:nvPr/>
          </p:nvSpPr>
          <p:spPr>
            <a:xfrm>
              <a:off x="4495800" y="1981200"/>
              <a:ext cx="4495800" cy="335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434" name="Picture 2" descr="http://howtohomeschoolmychild.com/wp-content/uploads/2012/03/oreomoonphases1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22743" r="7095" b="18082"/>
            <a:stretch/>
          </p:blipFill>
          <p:spPr bwMode="auto">
            <a:xfrm>
              <a:off x="8166477" y="3317983"/>
              <a:ext cx="739336" cy="679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http://howtohomeschoolmychild.com/wp-content/uploads/2012/03/oreomoonphases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78" r="54769" b="18625"/>
            <a:stretch/>
          </p:blipFill>
          <p:spPr bwMode="auto">
            <a:xfrm>
              <a:off x="6018815" y="3283513"/>
              <a:ext cx="790628" cy="713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617778" y="888887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Hint!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8195" y="3863423"/>
            <a:ext cx="43751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#2 PARTNER ACTIVITY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Task</a:t>
            </a:r>
            <a:r>
              <a:rPr lang="en-US" sz="3200" dirty="0" smtClean="0"/>
              <a:t>: Use the 2014 Moon Calendar to answer the questions on the worksheet.</a:t>
            </a: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Picture 11" descr="https://www.sandbox-learning.com/FileLib/Working_Togeth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67" y="752040"/>
            <a:ext cx="1117856" cy="111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152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Teamwork Behaviors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1506" name="Picture 2" descr="C:\Users\dartis\AppData\Local\Microsoft\Windows\Temporary Internet Files\Content.IE5\EUZ7C3HW\MC9004377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81" y="2057400"/>
            <a:ext cx="1854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1676399"/>
            <a:ext cx="67532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Everyone Participates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Explaining Your Thinking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Completes Tasks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12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 descr="http://yardvilleheightspta.files.wordpress.com/2010/10/kids-working-togeth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970" y="5600472"/>
            <a:ext cx="1905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Moon Phases Group &amp; Partner Activities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10" y="898634"/>
            <a:ext cx="45614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#1 GROUP ACTIVITY 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Task</a:t>
            </a:r>
            <a:r>
              <a:rPr lang="en-US" sz="3200" dirty="0" smtClean="0"/>
              <a:t>: Work together to </a:t>
            </a:r>
            <a:r>
              <a:rPr lang="en-US" sz="3200" dirty="0"/>
              <a:t>c</a:t>
            </a:r>
            <a:r>
              <a:rPr lang="en-US" sz="3200" dirty="0" smtClean="0"/>
              <a:t>reate an </a:t>
            </a:r>
            <a:r>
              <a:rPr lang="en-US" sz="3200" u="sng" dirty="0" smtClean="0"/>
              <a:t>accurate</a:t>
            </a:r>
            <a:r>
              <a:rPr lang="en-US" sz="3200" dirty="0" smtClean="0"/>
              <a:t> visual model of the 8 phases of the moon using the cookies.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 sure to include: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sun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earth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8 phases of the moon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Labels for each phase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61256" y="888887"/>
            <a:ext cx="3491428" cy="2446283"/>
            <a:chOff x="4495800" y="1981200"/>
            <a:chExt cx="4495800" cy="3352800"/>
          </a:xfrm>
        </p:grpSpPr>
        <p:sp>
          <p:nvSpPr>
            <p:cNvPr id="5" name="Rectangle 4"/>
            <p:cNvSpPr/>
            <p:nvPr/>
          </p:nvSpPr>
          <p:spPr>
            <a:xfrm>
              <a:off x="4495800" y="1981200"/>
              <a:ext cx="4495800" cy="335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434" name="Picture 2" descr="http://howtohomeschoolmychild.com/wp-content/uploads/2012/03/oreomoonphases1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22743" r="7095" b="18082"/>
            <a:stretch/>
          </p:blipFill>
          <p:spPr bwMode="auto">
            <a:xfrm>
              <a:off x="8166477" y="3317983"/>
              <a:ext cx="739336" cy="679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http://howtohomeschoolmychild.com/wp-content/uploads/2012/03/oreomoonphases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78" r="54769" b="18625"/>
            <a:stretch/>
          </p:blipFill>
          <p:spPr bwMode="auto">
            <a:xfrm>
              <a:off x="6018815" y="3283513"/>
              <a:ext cx="790628" cy="713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617778" y="888887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Hint!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8195" y="3863423"/>
            <a:ext cx="43751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#2 PARTNER ACTIVITY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Task</a:t>
            </a:r>
            <a:r>
              <a:rPr lang="en-US" sz="3200" dirty="0" smtClean="0"/>
              <a:t>: Use the 2014 Moon Calendar to answer the questions on the worksheet.</a:t>
            </a: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Picture 11" descr="https://www.sandbox-learning.com/FileLib/Working_Togeth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67" y="752040"/>
            <a:ext cx="1117856" cy="111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2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4800" y="838200"/>
            <a:ext cx="8610600" cy="399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400" dirty="0">
                <a:solidFill>
                  <a:srgbClr val="FF0000"/>
                </a:solidFill>
              </a:rPr>
              <a:t>Essential </a:t>
            </a:r>
            <a:r>
              <a:rPr lang="en-US" sz="5400" dirty="0" smtClean="0">
                <a:solidFill>
                  <a:srgbClr val="FF0000"/>
                </a:solidFill>
              </a:rPr>
              <a:t>Question</a:t>
            </a:r>
            <a:endParaRPr lang="en-US" sz="5400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400" dirty="0" smtClean="0"/>
              <a:t>How do the movements of the Sun, Earth and moon affect the patterns observed by humans on Earth?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991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152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Let’s Wrap-Up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0376" y="1676399"/>
            <a:ext cx="83502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Share our models &amp; check for accuracy</a:t>
            </a:r>
          </a:p>
          <a:p>
            <a:endParaRPr lang="en-US" sz="4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Discuss the answers to the moon calendar questions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78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1528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Homework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575" y="1208211"/>
            <a:ext cx="89884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 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grader has sent you a letter asking you to explain why the moon looks different almost every night.</a:t>
            </a:r>
          </a:p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Write a letter to the 3</a:t>
            </a:r>
            <a:r>
              <a:rPr lang="en-US" sz="4400" baseline="30000" dirty="0" smtClean="0">
                <a:solidFill>
                  <a:srgbClr val="7030A0"/>
                </a:solidFill>
              </a:rPr>
              <a:t>rd</a:t>
            </a:r>
            <a:r>
              <a:rPr lang="en-US" sz="4400" dirty="0" smtClean="0">
                <a:solidFill>
                  <a:srgbClr val="7030A0"/>
                </a:solidFill>
              </a:rPr>
              <a:t> grader thoroughly explain this phenomenon.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93" y="22860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Awesome Effort!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7" descr="data:image/jpeg;base64,/9j/4AAQSkZJRgABAQAAAQABAAD/2wCEAAkGBhQSERUUEhQWFRUWFxgaFRgYGRgcGxoeJBscGhwiHCAgHCoiHx4jGhwbHy8kJygpLC4sHR4xODAqNSYrLCkBCQoKDgwOGg8PGjUlHyU1NTEsNDUwKjQvLDUpLDQyNSwqLC01LSw1NiopKSwtLC00MCwtLCwsLCwqNCwsLC8sLP/AABEIAGgAoAMBIgACEQEDEQH/xAAcAAACAgMBAQAAAAAAAAAAAAAABwUGAgMECAH/xABCEAACAQMCAwUEBggEBgMAAAABAgMABBESIQUGMQcTQVFhInGBkRQjMkJSoQhDYnKSwdHhJGOisRVUc4Lw8RYXNP/EABsBAAIDAQEBAAAAAAAAAAAAAAMEAAIFBgEH/8QAMREAAQMCAwYFBAEFAAAAAAAAAQACAwQREiExBUFRYZGxEyJxofAygdHhBhUjQlLB/9oADAMBAAIRAxEAPwB40UUVFEUUUVFEV8JqC5o54s+HqDdTBCRlUGWdvco3x69KoM/6QtuT9VaXMi+fsDbzABP8qHI8tGQXoF02TJWBaqVyp2t2N+4iRmimOwjlAUsfJSCVJ9M59KutZsj5L+ZXARRmiig3KiyD1mrVqqo879plrwwaZSZJiMrEmNWPAsTso9Tv5A0zFNJe2q8ICulFedr79I69Zj3UECL4Btbt8TqUH+EV2cF/SRmD/wCLto2Q9TCWVh8GJDe7K++tNUT9oqG5X5ttuIRd7ayBwNmXoyHyZeo/2PhUzUURRRRUURRRRUURRRRUUXDxzjUVpbyXE7aY41yx8fQDzJOAB5mkvxTto4kxBiht4VkbEKMGeTHmx1aRgbnb4Vb+3O7UWMMJI1TXMQC+JCnU23kNs+8Uprje+iB6CJyPfkg/lSNTUOjIDeBPRaVFStmaXO4gdSuv/hgeRppyZ53OXkffJ9B0AHQDwGK61YeB6be6uW+uyFCxDXK7BIlGCS52A+HWtUFysCIkweFsb96jp7X3t2GCScmsRzJZW+IbldM2SCB3hNsMkcW4SJgCp0SKQUkGdS4OdiCD/Sp/lrtdu7KQpxPVPCxAWZQupfgANQxvjrttnpUCvHoDn61Nuu+Pl5/Co7iPEVu4xBbK00spARApznOc+lMUxlBDHNu300+6z9oRU0jTIHAOtxGduS9P286uquhDKwDKR0IIyCPQitlR3LnDTb2kEDHJiijQkdCVUA49M1I0U6rm1wce4ibe2nmA1GKKRwPPSpbH5V5bi5dub92uZ3AMpLF23LZ8gPDwHQY6U/u2Di/c8LlUZLz4hjA6kt1/0hqXHD5VCiIbNGqqVIIxgAeWCPUUzE4sbcb0aGMPPmS85n5bW0EeHLl9WSQANtPTr5+dQNN/jHB0uYyj+9W8VPn/AGpT3to0UjRvsykg05DJiFjqqzxYDcaKV5N5sl4ddJcRE7HEiZ2dPvKf5eRwa9fcOv0niSWM5SRVdD5gjI/KvEter+xx2PBrTV+FwPdrbH5UdLq6UUUVFEUUUVFEUUVX+O8/WNmSLi5jVh1QHU/xVckfGooqh26cBLWqXsQPfWxxkaSO7Y4bIPkcYxvufgnOaZgI4pFkxIFx1AYqy7nA6f3NXvnXtOn4ijwWidxauCrySAGSVf2V+6p+fqOlU+y4DFH93UfNt/7U/BsKare2X6QN53rUpfEETmWyPtzATS5Y5MtO/guYYgqw28fcuuMSl1yXbzkU6hn9oeVW7isRaIgRRzHYiOQgKd/MqwB8jj5daWPZtzGbaK6RsmCG4i1ZJxDHIGBYDwUOAT4YJNNVpwF19V06vZ3yMZ2x1yOmOtZs0ZjeWHcbdEta2SjTYiSJXltIu9QHRG3dPp8gH04X4bCo7lWzM/FLi5mVUkt4ooUQMHCFwZJDqwMk5UA46ahW1OYwQ9z9Jg+hRg6j3cgfOOhZmx1/CuSdqqHZv2mRi8nS6jaI3s/eQyE+z0VERvLYDfPU+GxoMjHlji0aKjtE56KKKzENKvtenze8OjP2R38mPAsAoX5b/Oq19OHe92cA6QVycatznT54xv7xUv218dtu+tdEmu6tpGLRINWI2Ua9RGwI0ggE+dV20ummYPDNG0RwcFSXXzAwRj4jIpm3lCcp3ZW5rtNmuvX7WTjPtNjb0zioTmrhVsUkmlAD6CFOrBJx7O3ic4+FSF7xpVOiP62U9I1Ofix6KPfUHxWBrlRbIonus5dwBpiGckavAeGP51GnD5nGwRX2IwgXKoFNPlHt2ntIY7c20LpGqomGZDsPvH2gSTv0G5Ncll2SDT9dOdXki7D4nr8hXFxTsomQEwSLJ+yRob4bkH5irM2tSF9i7uPdAds+oDb4eyYVt+kK2frbH2c7mObLDz2MYz8xTT5c5hivrZLiAkxuDjIwQQcEEeYIxXkm0iaMtFICrg7qwwafnYFdZsJoz+ruXx7mRH/3JrqKukhFNHVQHJ2RF72PqstjnYyx25M2iiishGSQ7ZOfZ/pTWUEjRRRopmZDpZ2YZC6huFC+WM5OfCltwbhokPeMB3YPsLj7R8z6eVWTtg4aTxuRNwJlhcn9kLhvzU1rjjCgADAAwBXYbGiZJCLDIfUeJvkPQCx5kpmkp8bzI/QaLKvgNfajbCfXPMR9kaFz5kZz/wCe6ugfKGOa3ibexP8AxbBdYgcVZOR+ILbcQxJjubxO6fONOv7mc7YYZX/uqW5zabhc9uvD5TFFP3uqEgSRoV0nKK2dIOroNtvWqlcW6upVhkGs2DMwaSSSVgNIaRy5A8hnp/OueqdieLViUWwHNw79Uq+nu+40Wzil5NdMGupnm0nKocLGD5hFGM+pzXLfWSyoUb4HxB8xX28uhGhY+HQDqT4AepNda8q3Uevv7mGGbTE628iOzMJAxCoEBdnBUgqFPvpuonoqACEtydqAO6s98UXlI1TL7Jedzdwta3B/xVuAGJ/WJ0V/U9AfXB8a7O1fnM8PssxH/ETHu4fEg/ebHjpHT1K0mrO9ubK7W5MXdzWxAlQNkshGXRvJgp8zgnzFWjj/ABVOKcaRo2129pCjIeoLMA+ffkj+D0r55tKnZSPMozjtiHPl1ySLYS+QMbv0Ryny6tpGGlwbiU/WOxydR30g+/r5mtnEeS7WQOe4QOQcEZUZxscA46+lcvPfEu5W2O//AOmMkDckLknA8fD51l/8kuZDmK2VE8DM5Vj/ANqg4+JrkGR1cx8dhN3XvnbTd+l0JdTx/wBlwyHK+qieE8Cue7SBIvoygATSnTqJ8dAB3J/Eegq38K4THbRhIlwOpPix82Piag25oulGGs9Z8Cko0/HK5H51HWKTX88sV3I0SxhT9HjOAynzbqR4H3+FHqmVUwLp7NaNbZ+wJJ+9gEKF0MRAjuXHjl87qfvOboEbu49U8n4IRrI95Gw+da4+IXz7raxRD/NlJPyVdqlrDh0cC6IkVF8lH+/mfU10E1lGSJuTGX5m/YWHdP4JHZudb0/efZV3mDlk3cGXCLcpnQyEkegJIBKn1Gxqd/R4kJgvA2zCddS+I9jG494I+BqK4jzhbxHQrd9IdljiGtifLbYVa+yrk64t5Lm8uFELXWkiAHOkDJy56ajnoPM+eB1OxJqkROieCI73Hry+xWBtQQ4g5p82/wDaY1FFFbqyF5150uTNxq8dv1WiJPQBRn88/M1EX/EliAyCzH7KqMk1Kc/wt/xS4msFa6STHfBEkISRfZYatOM7Z2z1NQsUs+rL2NyGxjIicnH8I2rqtnbRgiphFjwu5g8fwnoaqJjMBcAVpK3Ew3xAp8vaf+35Vpg4DLEMRT4HUgr41NJ3pGTbXI98En8hXNe8TWHHepLHnpridc+7IFP4qF5DnTXdxxWPsQB0RxJTuP1gn1/C4lN2siIoFwzfcjRi2BjJ2Gw36nzq/wDBezK4nUPdyfRlP6qPDSY/ac7KfQA+8VA8sRXn0wS2yiArEVke7XRGEYjS2CQxywwCBgmmTJJxWNCWPDm0glmY3EYA8z1A/Kucr9oytkdFDIcHrf31QXyG5AJsqDzJyeOGXK3YlhihRvqVkE9w5fGQxUjTrGdssAMA1P8ACuOT24m4ldXEcsstukVrC3ciViW1ISsZPdqNRJXUxxkkjAFUzmLn244izWxjSWNGBxaxu+vHjqf2gudsgDNHD+Tr2Ugx20dqPxyadXwVRn5ikY44nDHPJblqT+PukpJYGeaR4HdaprgIpeV8kks7t1ZicsT6kkmtnIvEYLaGVmWTLuXwsUjYjX7OSBjGCT18auvAOziGBhLOxuZR0ZwNC/upuB7zn4Vabm2WRGRwGVgVYHoQRgj5VTbdbHtKNsAbhY3Tj8yWfL/JmxygwMuBvP4SNl4jmaW4aQpDIT3ZYDv2X8Me/sJnbVt/SX4dzXCRiRkixso169hsMkDGfiaZXCOVra2z3MSgnYk5ZiPAZbJwPLpXXxBYliZpVUoisxyoIAAydiPIVlBrQA0bkA/yPz+Vl78/ndLyx7+8bFmE7sHDzyBtOfJB1Yj5V3S9nFyJBLHfYl0lGbuVA05zgAE+Pn6dKk+Tp7jiykxXEVlGvSFI9c+joG9vChT4MoIzkdat8XZhH+tu76Q/9coPlGFo3gXFiBbqjvk2hK/GHhg3DVUKPkG8J+s4nJjySML+er+Var/kmwgAN7dTSZ6LLMfa/dVRk/DNMK97OiI2+jXlzFJg6S796mfDIcE49xFQvZ2be1nNveRd1xM9ZZW1m4H4oZD90/gGMdN8VGUzWnIAegCGYq6U2mnNuSjeFzW1subawulU9XS0m3+JXUR86ZfL/MEF3EHt5A4GAw6Mh8nU7q3oRUpVa4/yPHPJ9IgdrW7AwJ4up9JF6SL6Hf1FMNaGo9PSMgJc0kk63KstFL3h3ab9HuFs+KGFJWOlJ4XVon3A9tc6omJP3hjr0FMKrJtefeYrW84DfSTbzWVzKzHHQFiWx+zIPA9GA+TB4TxaK5iWWFgyN0Pl5gjwI8RV34nwyO4ieGZBJG4wysNiP6+IPUUheO8AueXLnvodU1hK24Ph6N5OPBuh/KhSR4swsmv2eJxjZ9XdXvmO1uZICtpKsUudmYZGPEeOD64NUDi/DmihU8StypDoRfQSGaRWGdPeRyk5jJOSqlBsNqYnBeNRXUKzQtqRvmD4hh4EV0X1kk0bxyDUjqVYeYNAa7DksKlrH0jsJb65Z9VTbPkG/mQTWt3aXCuQ6TN3mrUNtZUqwMo6Bn1FMYAXernwzsyV4UXiE0l0V3MfeSdyDnPTOp999Tkn0HSqryabm1ila2XvZrSXurqDp9JiA1RSL5TCPYH7wXByQKZvLnNFvfRCW3cMPvKdnQ+Ideqkf+s0Z1wuyZIHi4VS5x7K1dluuG6LW7j+yFAWOQfhYAYB8M436HzEZZc4qpEV8ps7gfaSX2Ub1jc+yy/GrTxrnvEjW9hEby5XZgpxFEf82ToCPwjfbwqi828Pukkgk4zN31rKSrpFqSCCTIKawDl0IyNTdD+dcBcLlIV9NFM27hmOGquUcgYAggg9CNwayrnsYI0jVYVRY8eyEAC467Y2ropdcYdckUsO0HgV/qkkWaSW2frGn3B5Mg+0vqN/MUz6xdwASTgAZJPgKsDZNUlSaeQPDQeRVL5d51srtIYplFrLGAsEiNpVSBj6qTqnT7D7HodVX+35llttrwd5F4XMa9B/nRj7P765XzCUn+JcJs7lJ7o3KwzSsDDbxp3gKfZU3CoDoaQ75JGnIzkkijhPNF/wpkhuInCEezBMfD/Jk36fhOQOm1Mh9vqX0KOMTtBjyd/qdfsd/prwun5ecw20UQmkniSJhlXZ1CsOvsnOG+GapXMvNPCeIxd0/fXGndJIIJ2aNvNHVNjn4bb0quMcyWxvjcw2KsojUKs2EjEhJZ3ZehIzpwCATlutScPH+MXw+rZkjPTuEEaY/wCo+5HuzXpkaN6o6BzBik8o4uNu+v2urBYdsL8PZra9WW4AXNtMyNC7jOAJRIBjB2LjPToa4uN85xz5N9eNMP8AlLHUIQPKSXI1+uWA9Kjh2X3UrB550DHZmbXM+P3nwM/lTW4H2XcPgCt3AlcAe1N9YengD7I+AFeNeXafPnqhRzUryQx+IjWwsOp/CT63ct7E8HD+FxJE4Klki71/jKdKKfHqSPOmv2YcF4lawmK+kRo1AEK5Lyp6M49krjoN8eeNquyIAAAMAdAKyogHNXe8EWa23W/zoitF9YxzRtFKgeNwQysMgj1oor1DSK4zyTe8EvO+4eklzaSn2olDMw8dLBQTsPsvj0PqwuGStPGsgimTP3ZI3VgfEEEf2ooob4w5ZtZQRz+Y5FRK/S7PiEs0NnLcR3EEasFIXEiMQCxboNDHfBqL4zyhcXsvfPYWts5+0+biSQ/vd33aNnxz1oor0XAtdesiexgY12nJStnyldLGIzdTpGOkdtElug/hUt8dWay/+vrckNJA8zfimMsp/wBZNFFVLSd6XfSSP1lPbspmDhpRQqRFVAwFVCAB6ADArZ9Ef8D/AMLf0ooqnhDilv6S0/5FH0R/wP8Awt/StV1woyIyPGzI4KsNLbg7EfKiip4Q4qDZLRmHFQsHJ09uhjsppYYznMMkYmgIPUFGGcEbbNUfZ8m3czheIqk0EMbpboqyELrILbsNXsqoVckkA7HavtFXwHinfAlwFhkNvfrqpDhfZ5bwHUtuzN4NIGdh7tWcfCp76I/4H/hb+lFFU8LmlpNmmV2KSQk80fRH/A/8Lf0q2xD2R7hRRRGMwpyhoxTFxBvdZ0UUURa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4572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Notebook Quick Write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>
                <a:solidFill>
                  <a:srgbClr val="0070C0"/>
                </a:solidFill>
              </a:rPr>
              <a:t>True or False 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Is the moon a light source? Explain your answer.</a:t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Why does the moon look like it changes?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1335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ChfuAfcwBf11Vz1LscVIfeWy-UiNFh3-8Z9kUeisas1-nc17voQ:brainpop.speedera.net/www.brainpop.com/topics/moonphases/screenshot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854304" cy="516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BrainPop: Moon Phases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ChfuAfcwBf11Vz1LscVIfeWy-UiNFh3-8Z9kUeisas1-nc17voQ:brainpop.speedera.net/www.brainpop.com/topics/moonphases/screensho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2" y="2133600"/>
            <a:ext cx="3124200" cy="235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BrainPop: Moon Phases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1245477"/>
            <a:ext cx="5029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Odds</a:t>
            </a:r>
            <a:r>
              <a:rPr lang="en-US" sz="4000" dirty="0" smtClean="0"/>
              <a:t>: Are the phases of the moon caused by Earth casting shadows on the moon?</a:t>
            </a:r>
          </a:p>
          <a:p>
            <a:endParaRPr lang="en-US" sz="4000" dirty="0"/>
          </a:p>
          <a:p>
            <a:r>
              <a:rPr lang="en-US" sz="4000" b="1" dirty="0" smtClean="0">
                <a:solidFill>
                  <a:srgbClr val="009900"/>
                </a:solidFill>
              </a:rPr>
              <a:t>Evens</a:t>
            </a:r>
            <a:r>
              <a:rPr lang="en-US" sz="4000" dirty="0" smtClean="0"/>
              <a:t>: Why do we always see the same side of the moon?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87630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Why does the moon have phases?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59" y="2345175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4000" dirty="0"/>
              <a:t>The </a:t>
            </a:r>
            <a:r>
              <a:rPr lang="en-US" sz="4000" u="sng" dirty="0"/>
              <a:t>revolution</a:t>
            </a:r>
            <a:r>
              <a:rPr lang="en-US" sz="4000" dirty="0"/>
              <a:t> of the Moon around the Earth causes the Moon to appear to have phases</a:t>
            </a:r>
            <a:r>
              <a:rPr lang="en-US" sz="4000" dirty="0" smtClean="0"/>
              <a:t>.</a:t>
            </a:r>
          </a:p>
          <a:p>
            <a:pPr>
              <a:buFontTx/>
              <a:buChar char="•"/>
            </a:pPr>
            <a:r>
              <a:rPr lang="en-US" sz="4000" dirty="0" smtClean="0"/>
              <a:t>It takes 29.5 days for the moon to make a complete circuit around the Earth. </a:t>
            </a:r>
            <a:endParaRPr lang="en-US" sz="4000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553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Lunar Eclipses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6386" name="Picture 2" descr="http://wordlesstech.com/wp-content/uploads/2010/12/lunar-eclipse-montage-lediagram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20" y="1905000"/>
            <a:ext cx="5431220" cy="36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0200" y="2133600"/>
            <a:ext cx="3733799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bg1"/>
                </a:solidFill>
                <a:latin typeface="Goudy Old Style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bg1"/>
                </a:solidFill>
                <a:latin typeface="Goudy Old Style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bg1"/>
                </a:solidFill>
                <a:latin typeface="Goudy Old Style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bg1"/>
                </a:solidFill>
                <a:latin typeface="Goudy Old Style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bg1"/>
                </a:solidFill>
                <a:latin typeface="Goudy Old Style" pitchFamily="18" charset="0"/>
              </a:defRPr>
            </a:lvl9pPr>
          </a:lstStyle>
          <a:p>
            <a:pPr marL="0" indent="0"/>
            <a:r>
              <a:rPr lang="en-US" dirty="0" smtClean="0"/>
              <a:t>Lunar Eclipses happen when the sun, Earth and moon are completely lines up in a row, and the Earth ends up blocking the rays of the sun from reaching the moon. </a:t>
            </a:r>
            <a:r>
              <a:rPr lang="en-US" dirty="0" smtClean="0">
                <a:solidFill>
                  <a:srgbClr val="FFFF00"/>
                </a:solidFill>
              </a:rPr>
              <a:t>(VERY RARE)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6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8 Phases of the Moon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2057400"/>
            <a:ext cx="4038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New Moon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Waxing Crescent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First Quarter or Half Moon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Waxing Gibbous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572000" y="2057400"/>
            <a:ext cx="40386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Full Moon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Waning Gibbous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Last Quarter or Half Moon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3200" dirty="0"/>
              <a:t>Waning Crescent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5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New Moon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464269" y="2149475"/>
            <a:ext cx="4038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The moon is not visible from Earth. The moon is between the Sun and the Earth.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The dark side is facing us.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400" dirty="0"/>
              <a:t>This phase lasts one night.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400" dirty="0"/>
          </a:p>
          <a:p>
            <a:pPr marL="0" indent="0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6169" name="Picture 25" descr="Moon_ne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052638"/>
            <a:ext cx="3609975" cy="361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3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730</Words>
  <Application>Microsoft Office PowerPoint</Application>
  <PresentationFormat>On-screen Show (4:3)</PresentationFormat>
  <Paragraphs>129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Default Design</vt:lpstr>
      <vt:lpstr>PowerPoint Presentation</vt:lpstr>
      <vt:lpstr>PowerPoint Presentation</vt:lpstr>
      <vt:lpstr>Notebook Quick Write  True or False  Is the moon a light source? Explain your answer.  Why does the moon look like it changes? </vt:lpstr>
      <vt:lpstr>PowerPoint Presentation</vt:lpstr>
      <vt:lpstr>PowerPoint Presentation</vt:lpstr>
      <vt:lpstr>Why does the moon have phases?</vt:lpstr>
      <vt:lpstr>Lunar Eclipses</vt:lpstr>
      <vt:lpstr>8 Phases of the Moon</vt:lpstr>
      <vt:lpstr>New Moon</vt:lpstr>
      <vt:lpstr>Waxing Crescent</vt:lpstr>
      <vt:lpstr>First Quarter or Half Moon</vt:lpstr>
      <vt:lpstr>Waxing Gibbous</vt:lpstr>
      <vt:lpstr>Full Moon</vt:lpstr>
      <vt:lpstr>Waning Gibbous</vt:lpstr>
      <vt:lpstr>Last Quarter or Half Moon</vt:lpstr>
      <vt:lpstr>Waning Crescent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dartis</dc:creator>
  <cp:lastModifiedBy>dartis</cp:lastModifiedBy>
  <cp:revision>19</cp:revision>
  <dcterms:created xsi:type="dcterms:W3CDTF">2014-05-12T13:59:23Z</dcterms:created>
  <dcterms:modified xsi:type="dcterms:W3CDTF">2014-05-20T13:14:05Z</dcterms:modified>
</cp:coreProperties>
</file>