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2" r:id="rId1"/>
    <p:sldMasterId id="2147483859" r:id="rId2"/>
  </p:sldMasterIdLst>
  <p:notesMasterIdLst>
    <p:notesMasterId r:id="rId25"/>
  </p:notesMasterIdLst>
  <p:handoutMasterIdLst>
    <p:handoutMasterId r:id="rId26"/>
  </p:handoutMasterIdLst>
  <p:sldIdLst>
    <p:sldId id="259" r:id="rId3"/>
    <p:sldId id="307" r:id="rId4"/>
    <p:sldId id="306" r:id="rId5"/>
    <p:sldId id="262" r:id="rId6"/>
    <p:sldId id="279" r:id="rId7"/>
    <p:sldId id="304" r:id="rId8"/>
    <p:sldId id="293" r:id="rId9"/>
    <p:sldId id="302" r:id="rId10"/>
    <p:sldId id="305" r:id="rId11"/>
    <p:sldId id="338" r:id="rId12"/>
    <p:sldId id="294" r:id="rId13"/>
    <p:sldId id="324" r:id="rId14"/>
    <p:sldId id="303" r:id="rId15"/>
    <p:sldId id="308" r:id="rId16"/>
    <p:sldId id="309" r:id="rId17"/>
    <p:sldId id="325" r:id="rId18"/>
    <p:sldId id="326" r:id="rId19"/>
    <p:sldId id="313" r:id="rId20"/>
    <p:sldId id="327" r:id="rId21"/>
    <p:sldId id="323" r:id="rId22"/>
    <p:sldId id="311" r:id="rId23"/>
    <p:sldId id="300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Geneva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Geneva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Geneva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Geneva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Geneva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Geneva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Geneva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Geneva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Geneva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0FA"/>
    <a:srgbClr val="E7EDF1"/>
    <a:srgbClr val="898989"/>
    <a:srgbClr val="6BBAD2"/>
    <a:srgbClr val="5A2049"/>
    <a:srgbClr val="B7B8B2"/>
    <a:srgbClr val="585858"/>
    <a:srgbClr val="004964"/>
    <a:srgbClr val="8CC63F"/>
    <a:srgbClr val="D0D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81" autoAdjust="0"/>
    <p:restoredTop sz="89235" autoAdjust="0"/>
  </p:normalViewPr>
  <p:slideViewPr>
    <p:cSldViewPr snapToGrid="0" snapToObjects="1">
      <p:cViewPr>
        <p:scale>
          <a:sx n="80" d="100"/>
          <a:sy n="80" d="100"/>
        </p:scale>
        <p:origin x="-744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8" d="100"/>
          <a:sy n="98" d="100"/>
        </p:scale>
        <p:origin x="-351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0.xlsx"/><Relationship Id="rId2" Type="http://schemas.openxmlformats.org/officeDocument/2006/relationships/chartUserShapes" Target="../drawings/drawing1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6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650058201684"/>
          <c:y val="0.0677618342644925"/>
          <c:w val="0.539002824352015"/>
          <c:h val="0.931508005918688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Totals</c:v>
                </c:pt>
              </c:strCache>
            </c:strRef>
          </c:tx>
          <c:invertIfNegative val="0"/>
          <c:dLbls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Principals</c:v>
                </c:pt>
                <c:pt idx="1">
                  <c:v>Assistant principals</c:v>
                </c:pt>
                <c:pt idx="2">
                  <c:v>Other staff</c:v>
                </c:pt>
                <c:pt idx="3">
                  <c:v>Teachers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12.0</c:v>
                </c:pt>
                <c:pt idx="1">
                  <c:v>18.0</c:v>
                </c:pt>
                <c:pt idx="2">
                  <c:v>96.0</c:v>
                </c:pt>
                <c:pt idx="3">
                  <c:v>926.0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7184712"/>
        <c:axId val="-2117181736"/>
      </c:barChart>
      <c:catAx>
        <c:axId val="-2117184712"/>
        <c:scaling>
          <c:orientation val="minMax"/>
        </c:scaling>
        <c:delete val="0"/>
        <c:axPos val="l"/>
        <c:majorTickMark val="out"/>
        <c:minorTickMark val="none"/>
        <c:tickLblPos val="nextTo"/>
        <c:crossAx val="-2117181736"/>
        <c:crosses val="autoZero"/>
        <c:auto val="1"/>
        <c:lblAlgn val="ctr"/>
        <c:lblOffset val="100"/>
        <c:noMultiLvlLbl val="0"/>
      </c:catAx>
      <c:valAx>
        <c:axId val="-2117181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17184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"/>
          <c:y val="0.0"/>
          <c:w val="1.0"/>
          <c:h val="0.99879925445783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Professional Development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30"/>
            <c:spPr>
              <a:solidFill>
                <a:schemeClr val="accent1"/>
              </a:solidFill>
              <a:ln>
                <a:noFill/>
              </a:ln>
            </c:spPr>
          </c:marker>
          <c:dPt>
            <c:idx val="0"/>
            <c:marker>
              <c:spPr>
                <a:solidFill>
                  <a:schemeClr val="tx2"/>
                </a:solidFill>
                <a:ln>
                  <a:noFill/>
                </a:ln>
              </c:spPr>
            </c:marker>
            <c:bubble3D val="0"/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2300" b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300" b="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2014.0</c:v>
                </c:pt>
                <c:pt idx="1">
                  <c:v>2016.0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60.0</c:v>
                </c:pt>
                <c:pt idx="1">
                  <c:v>68.0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6393480"/>
        <c:axId val="2116387656"/>
      </c:lineChart>
      <c:catAx>
        <c:axId val="21163934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16387656"/>
        <c:crosses val="autoZero"/>
        <c:auto val="1"/>
        <c:lblAlgn val="ctr"/>
        <c:lblOffset val="100"/>
        <c:noMultiLvlLbl val="1"/>
      </c:catAx>
      <c:valAx>
        <c:axId val="2116387656"/>
        <c:scaling>
          <c:orientation val="minMax"/>
          <c:max val="100.0"/>
          <c:min val="0.0"/>
        </c:scaling>
        <c:delete val="1"/>
        <c:axPos val="l"/>
        <c:numFmt formatCode="General" sourceLinked="1"/>
        <c:majorTickMark val="out"/>
        <c:minorTickMark val="none"/>
        <c:tickLblPos val="nextTo"/>
        <c:crossAx val="2116393480"/>
        <c:crosses val="autoZero"/>
        <c:crossBetween val="between"/>
        <c:majorUnit val="0.1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"/>
          <c:y val="0.0578703703703704"/>
          <c:w val="0.991386154855643"/>
          <c:h val="0.9421296296296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Instructional Practices &amp; Support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circle"/>
            <c:size val="30"/>
            <c:spPr>
              <a:solidFill>
                <a:schemeClr val="accent1"/>
              </a:solidFill>
              <a:ln w="19050">
                <a:noFill/>
              </a:ln>
            </c:spPr>
          </c:marker>
          <c:dPt>
            <c:idx val="0"/>
            <c:marker>
              <c:spPr>
                <a:solidFill>
                  <a:schemeClr val="tx2"/>
                </a:solidFill>
                <a:ln w="19050">
                  <a:noFill/>
                </a:ln>
              </c:spPr>
            </c:marker>
            <c:bubble3D val="0"/>
          </c:dPt>
          <c:dPt>
            <c:idx val="1"/>
            <c:bubble3D val="0"/>
            <c:spPr>
              <a:ln>
                <a:solidFill>
                  <a:schemeClr val="accent1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300" b="0" dirty="0">
                        <a:solidFill>
                          <a:schemeClr val="tx1"/>
                        </a:solidFill>
                      </a:rPr>
                      <a:t>74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300" b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2014.0</c:v>
                </c:pt>
                <c:pt idx="1">
                  <c:v>2016.0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74.0</c:v>
                </c:pt>
                <c:pt idx="1">
                  <c:v>79.0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6295416"/>
        <c:axId val="2116289016"/>
      </c:lineChart>
      <c:catAx>
        <c:axId val="21162954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16289016"/>
        <c:crosses val="autoZero"/>
        <c:auto val="1"/>
        <c:lblAlgn val="ctr"/>
        <c:lblOffset val="100"/>
        <c:noMultiLvlLbl val="1"/>
      </c:catAx>
      <c:valAx>
        <c:axId val="2116289016"/>
        <c:scaling>
          <c:orientation val="minMax"/>
          <c:max val="100.0"/>
          <c:min val="0.0"/>
        </c:scaling>
        <c:delete val="1"/>
        <c:axPos val="l"/>
        <c:numFmt formatCode="General" sourceLinked="1"/>
        <c:majorTickMark val="out"/>
        <c:minorTickMark val="none"/>
        <c:tickLblPos val="nextTo"/>
        <c:crossAx val="2116295416"/>
        <c:crosses val="autoZero"/>
        <c:crossBetween val="between"/>
        <c:majorUnit val="0.1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1961541710727"/>
          <c:y val="0.0"/>
          <c:w val="0.541760248892307"/>
          <c:h val="1.0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tx2"/>
              </a:solidFill>
            </c:spPr>
          </c:dPt>
          <c:dLbls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School Leadership</c:v>
                </c:pt>
                <c:pt idx="1">
                  <c:v>Use of Time</c:v>
                </c:pt>
                <c:pt idx="2">
                  <c:v>Instructional Practices and Support</c:v>
                </c:pt>
                <c:pt idx="3">
                  <c:v>Teacher Leadership</c:v>
                </c:pt>
                <c:pt idx="4">
                  <c:v>Managing Student Conduct</c:v>
                </c:pt>
                <c:pt idx="5">
                  <c:v>Facilities &amp; Resources</c:v>
                </c:pt>
                <c:pt idx="6">
                  <c:v>Community Support &amp; Involvement</c:v>
                </c:pt>
                <c:pt idx="7">
                  <c:v>Professional Development</c:v>
                </c:pt>
              </c:strCache>
            </c:strRef>
          </c:cat>
          <c:val>
            <c:numRef>
              <c:f>Sheet1!$B$2:$B$9</c:f>
              <c:numCache>
                <c:formatCode>0</c:formatCode>
                <c:ptCount val="8"/>
                <c:pt idx="0">
                  <c:v>32.0</c:v>
                </c:pt>
                <c:pt idx="1">
                  <c:v>17.0</c:v>
                </c:pt>
                <c:pt idx="2">
                  <c:v>16.0</c:v>
                </c:pt>
                <c:pt idx="3">
                  <c:v>10.0</c:v>
                </c:pt>
                <c:pt idx="4">
                  <c:v>10.0</c:v>
                </c:pt>
                <c:pt idx="5">
                  <c:v>8.0</c:v>
                </c:pt>
                <c:pt idx="6">
                  <c:v>6.0</c:v>
                </c:pt>
                <c:pt idx="7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7410632"/>
        <c:axId val="-2117415816"/>
      </c:barChart>
      <c:catAx>
        <c:axId val="-2117410632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-2117415816"/>
        <c:crosses val="autoZero"/>
        <c:auto val="1"/>
        <c:lblAlgn val="ctr"/>
        <c:lblOffset val="100"/>
        <c:noMultiLvlLbl val="0"/>
      </c:catAx>
      <c:valAx>
        <c:axId val="-2117415816"/>
        <c:scaling>
          <c:orientation val="minMax"/>
        </c:scaling>
        <c:delete val="1"/>
        <c:axPos val="t"/>
        <c:numFmt formatCode="0" sourceLinked="1"/>
        <c:majorTickMark val="out"/>
        <c:minorTickMark val="none"/>
        <c:tickLblPos val="nextTo"/>
        <c:crossAx val="-2117410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66623034013331"/>
          <c:y val="0.0"/>
          <c:w val="0.997590021642032"/>
          <c:h val="1.0"/>
        </c:manualLayout>
      </c:layout>
      <c:lineChart>
        <c:grouping val="standard"/>
        <c:varyColors val="0"/>
        <c:ser>
          <c:idx val="2"/>
          <c:order val="0"/>
          <c:tx>
            <c:strRef>
              <c:f>Sheet1!$B$2</c:f>
              <c:strCache>
                <c:ptCount val="1"/>
                <c:pt idx="0">
                  <c:v>Efforts are made to minimize the amount of routine paperwork teachers are required to do.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30"/>
            <c:spPr>
              <a:solidFill>
                <a:schemeClr val="accent1"/>
              </a:solidFill>
              <a:ln>
                <a:noFill/>
              </a:ln>
            </c:spPr>
          </c:marker>
          <c:dPt>
            <c:idx val="0"/>
            <c:marker>
              <c:spPr>
                <a:solidFill>
                  <a:schemeClr val="tx2"/>
                </a:solidFill>
                <a:ln>
                  <a:noFill/>
                </a:ln>
              </c:spPr>
            </c:marker>
            <c:bubble3D val="0"/>
            <c:spPr>
              <a:ln>
                <a:noFill/>
              </a:ln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23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3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Sheet1!$C$1:$D$1</c:f>
              <c:strCache>
                <c:ptCount val="2"/>
                <c:pt idx="0">
                  <c:v>2014</c:v>
                </c:pt>
                <c:pt idx="1">
                  <c:v>2016</c:v>
                </c:pt>
              </c:strCache>
            </c:strRef>
          </c:cat>
          <c:val>
            <c:numRef>
              <c:f>Sheet1!$C$2:$D$2</c:f>
              <c:numCache>
                <c:formatCode>0</c:formatCode>
                <c:ptCount val="2"/>
                <c:pt idx="0">
                  <c:v>38.30000000000001</c:v>
                </c:pt>
                <c:pt idx="1">
                  <c:v>59.0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9040088"/>
        <c:axId val="2119036104"/>
      </c:lineChart>
      <c:catAx>
        <c:axId val="2119040088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2119036104"/>
        <c:crosses val="autoZero"/>
        <c:auto val="1"/>
        <c:lblAlgn val="ctr"/>
        <c:lblOffset val="100"/>
        <c:noMultiLvlLbl val="0"/>
      </c:catAx>
      <c:valAx>
        <c:axId val="2119036104"/>
        <c:scaling>
          <c:orientation val="minMax"/>
          <c:max val="100.0"/>
          <c:min val="0.0"/>
        </c:scaling>
        <c:delete val="1"/>
        <c:axPos val="l"/>
        <c:numFmt formatCode="#,##0.00" sourceLinked="0"/>
        <c:majorTickMark val="out"/>
        <c:minorTickMark val="none"/>
        <c:tickLblPos val="nextTo"/>
        <c:crossAx val="2119040088"/>
        <c:crosses val="autoZero"/>
        <c:crossBetween val="between"/>
        <c:majorUnit val="10.0"/>
      </c:valAx>
      <c:spPr>
        <a:solidFill>
          <a:schemeClr val="lt1"/>
        </a:solidFill>
        <a:ln w="12700" cap="flat" cmpd="sng" algn="ctr">
          <a:noFill/>
          <a:prstDash val="solid"/>
          <a:miter lim="800000"/>
        </a:ln>
        <a:effectLst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"/>
          <c:y val="0.0"/>
          <c:w val="1.0"/>
          <c:h val="1.0"/>
        </c:manualLayout>
      </c:layout>
      <c:lineChart>
        <c:grouping val="standard"/>
        <c:varyColors val="0"/>
        <c:ser>
          <c:idx val="2"/>
          <c:order val="0"/>
          <c:tx>
            <c:strRef>
              <c:f>Sheet1!$B$2</c:f>
              <c:strCache>
                <c:ptCount val="1"/>
                <c:pt idx="0">
                  <c:v>Teachers have time available to collaborate with colleagues.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30"/>
            <c:spPr>
              <a:solidFill>
                <a:schemeClr val="accent1"/>
              </a:solidFill>
              <a:ln>
                <a:noFill/>
              </a:ln>
            </c:spPr>
          </c:marker>
          <c:dPt>
            <c:idx val="0"/>
            <c:marker>
              <c:spPr>
                <a:solidFill>
                  <a:schemeClr val="tx2"/>
                </a:solidFill>
                <a:ln>
                  <a:noFill/>
                </a:ln>
              </c:spPr>
            </c:marker>
            <c:bubble3D val="0"/>
            <c:spPr>
              <a:ln>
                <a:noFill/>
              </a:ln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23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3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Sheet1!$C$1:$D$1</c:f>
              <c:strCache>
                <c:ptCount val="2"/>
                <c:pt idx="0">
                  <c:v>2014</c:v>
                </c:pt>
                <c:pt idx="1">
                  <c:v>2016</c:v>
                </c:pt>
              </c:strCache>
            </c:strRef>
          </c:cat>
          <c:val>
            <c:numRef>
              <c:f>Sheet1!$C$2:$D$2</c:f>
              <c:numCache>
                <c:formatCode>General</c:formatCode>
                <c:ptCount val="2"/>
                <c:pt idx="0" formatCode="0">
                  <c:v>45.2</c:v>
                </c:pt>
                <c:pt idx="1">
                  <c:v>63.0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8902888"/>
        <c:axId val="2118897096"/>
      </c:lineChart>
      <c:catAx>
        <c:axId val="2118902888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2118897096"/>
        <c:crosses val="autoZero"/>
        <c:auto val="1"/>
        <c:lblAlgn val="ctr"/>
        <c:lblOffset val="100"/>
        <c:noMultiLvlLbl val="0"/>
      </c:catAx>
      <c:valAx>
        <c:axId val="2118897096"/>
        <c:scaling>
          <c:orientation val="minMax"/>
          <c:max val="100.0"/>
          <c:min val="0.0"/>
        </c:scaling>
        <c:delete val="1"/>
        <c:axPos val="l"/>
        <c:numFmt formatCode="#,##0.00" sourceLinked="0"/>
        <c:majorTickMark val="out"/>
        <c:minorTickMark val="none"/>
        <c:tickLblPos val="nextTo"/>
        <c:crossAx val="2118902888"/>
        <c:crosses val="autoZero"/>
        <c:crossBetween val="between"/>
        <c:majorUnit val="10.0"/>
      </c:valAx>
      <c:spPr>
        <a:noFill/>
        <a:ln w="12700" cap="flat" cmpd="sng" algn="ctr">
          <a:noFill/>
          <a:prstDash val="solid"/>
          <a:miter lim="800000"/>
        </a:ln>
        <a:effectLst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"/>
          <c:y val="0.0"/>
          <c:w val="1.0"/>
          <c:h val="1.0"/>
        </c:manualLayout>
      </c:layout>
      <c:lineChart>
        <c:grouping val="standard"/>
        <c:varyColors val="0"/>
        <c:ser>
          <c:idx val="2"/>
          <c:order val="0"/>
          <c:tx>
            <c:strRef>
              <c:f>Sheet1!$B$2</c:f>
              <c:strCache>
                <c:ptCount val="1"/>
                <c:pt idx="0">
                  <c:v>Teachers are allowed to focus on educating students with minimal interruptions.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30"/>
            <c:spPr>
              <a:solidFill>
                <a:schemeClr val="accent1"/>
              </a:solidFill>
              <a:ln>
                <a:noFill/>
              </a:ln>
            </c:spPr>
          </c:marker>
          <c:dPt>
            <c:idx val="0"/>
            <c:marker>
              <c:spPr>
                <a:solidFill>
                  <a:schemeClr val="tx2"/>
                </a:solidFill>
                <a:ln>
                  <a:noFill/>
                </a:ln>
              </c:spPr>
            </c:marker>
            <c:bubble3D val="0"/>
            <c:spPr>
              <a:ln>
                <a:noFill/>
              </a:ln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23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Sheet1!$C$1:$D$1</c:f>
              <c:strCache>
                <c:ptCount val="2"/>
                <c:pt idx="0">
                  <c:v>2014</c:v>
                </c:pt>
                <c:pt idx="1">
                  <c:v>2016</c:v>
                </c:pt>
              </c:strCache>
            </c:strRef>
          </c:cat>
          <c:val>
            <c:numRef>
              <c:f>Sheet1!$C$2:$D$2</c:f>
              <c:numCache>
                <c:formatCode>0</c:formatCode>
                <c:ptCount val="2"/>
                <c:pt idx="0">
                  <c:v>40.7</c:v>
                </c:pt>
                <c:pt idx="1">
                  <c:v>58.2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7448424"/>
        <c:axId val="-2117460152"/>
      </c:lineChart>
      <c:catAx>
        <c:axId val="-2117448424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-2117460152"/>
        <c:crosses val="autoZero"/>
        <c:auto val="1"/>
        <c:lblAlgn val="ctr"/>
        <c:lblOffset val="100"/>
        <c:noMultiLvlLbl val="0"/>
      </c:catAx>
      <c:valAx>
        <c:axId val="-2117460152"/>
        <c:scaling>
          <c:orientation val="minMax"/>
          <c:max val="100.0"/>
          <c:min val="0.0"/>
        </c:scaling>
        <c:delete val="1"/>
        <c:axPos val="l"/>
        <c:numFmt formatCode="#,##0.00" sourceLinked="0"/>
        <c:majorTickMark val="out"/>
        <c:minorTickMark val="none"/>
        <c:tickLblPos val="nextTo"/>
        <c:crossAx val="-2117448424"/>
        <c:crosses val="autoZero"/>
        <c:crossBetween val="between"/>
        <c:majorUnit val="10.0"/>
      </c:valAx>
      <c:spPr>
        <a:noFill/>
        <a:ln w="12700" cap="flat" cmpd="sng" algn="ctr">
          <a:noFill/>
          <a:prstDash val="solid"/>
          <a:miter lim="800000"/>
        </a:ln>
        <a:effectLst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"/>
          <c:y val="0.0"/>
          <c:w val="1.0"/>
          <c:h val="1.0"/>
        </c:manualLayout>
      </c:layout>
      <c:lineChart>
        <c:grouping val="standard"/>
        <c:varyColors val="0"/>
        <c:ser>
          <c:idx val="2"/>
          <c:order val="0"/>
          <c:tx>
            <c:strRef>
              <c:f>Sheet1!$B$2</c:f>
              <c:strCache>
                <c:ptCount val="1"/>
                <c:pt idx="0">
                  <c:v>The school leadership makes a sustained effort to address teacher concerns about the use of time in my school.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30"/>
            <c:spPr>
              <a:solidFill>
                <a:schemeClr val="accent1"/>
              </a:solidFill>
              <a:ln>
                <a:noFill/>
              </a:ln>
            </c:spPr>
          </c:marker>
          <c:dPt>
            <c:idx val="0"/>
            <c:marker>
              <c:spPr>
                <a:solidFill>
                  <a:schemeClr val="tx2"/>
                </a:solidFill>
                <a:ln>
                  <a:noFill/>
                </a:ln>
              </c:spPr>
            </c:marker>
            <c:bubble3D val="0"/>
            <c:spPr>
              <a:ln>
                <a:noFill/>
              </a:ln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23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3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Sheet1!$C$1:$D$1</c:f>
              <c:strCache>
                <c:ptCount val="2"/>
                <c:pt idx="0">
                  <c:v>2014</c:v>
                </c:pt>
                <c:pt idx="1">
                  <c:v>2016</c:v>
                </c:pt>
              </c:strCache>
            </c:strRef>
          </c:cat>
          <c:val>
            <c:numRef>
              <c:f>Sheet1!$C$2:$D$2</c:f>
              <c:numCache>
                <c:formatCode>0</c:formatCode>
                <c:ptCount val="2"/>
                <c:pt idx="0">
                  <c:v>55.2</c:v>
                </c:pt>
                <c:pt idx="1">
                  <c:v>68.7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7519864"/>
        <c:axId val="-2117524680"/>
      </c:lineChart>
      <c:catAx>
        <c:axId val="-2117519864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-2117524680"/>
        <c:crosses val="autoZero"/>
        <c:auto val="1"/>
        <c:lblAlgn val="ctr"/>
        <c:lblOffset val="100"/>
        <c:noMultiLvlLbl val="0"/>
      </c:catAx>
      <c:valAx>
        <c:axId val="-2117524680"/>
        <c:scaling>
          <c:orientation val="minMax"/>
          <c:max val="100.0"/>
          <c:min val="0.0"/>
        </c:scaling>
        <c:delete val="1"/>
        <c:axPos val="l"/>
        <c:numFmt formatCode="#,##0.00" sourceLinked="0"/>
        <c:majorTickMark val="out"/>
        <c:minorTickMark val="none"/>
        <c:tickLblPos val="nextTo"/>
        <c:crossAx val="-2117519864"/>
        <c:crosses val="autoZero"/>
        <c:crossBetween val="between"/>
        <c:majorUnit val="10.0"/>
      </c:valAx>
      <c:spPr>
        <a:noFill/>
        <a:ln w="12700" cap="flat" cmpd="sng" algn="ctr">
          <a:noFill/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66623034013331"/>
          <c:y val="0.0"/>
          <c:w val="0.986625047828101"/>
          <c:h val="1.0"/>
        </c:manualLayout>
      </c:layout>
      <c:lineChart>
        <c:grouping val="standard"/>
        <c:varyColors val="0"/>
        <c:ser>
          <c:idx val="2"/>
          <c:order val="0"/>
          <c:tx>
            <c:strRef>
              <c:f>Sheet1!$B$2</c:f>
              <c:strCache>
                <c:ptCount val="1"/>
                <c:pt idx="0">
                  <c:v>Teachers have an appropriate level of influence on decision making in this school.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30"/>
            <c:spPr>
              <a:solidFill>
                <a:schemeClr val="accent1"/>
              </a:solidFill>
              <a:ln>
                <a:noFill/>
              </a:ln>
            </c:spPr>
          </c:marker>
          <c:dPt>
            <c:idx val="0"/>
            <c:marker>
              <c:spPr>
                <a:solidFill>
                  <a:schemeClr val="tx2"/>
                </a:solidFill>
                <a:ln>
                  <a:noFill/>
                </a:ln>
              </c:spPr>
            </c:marker>
            <c:bubble3D val="0"/>
            <c:spPr>
              <a:ln>
                <a:noFill/>
              </a:ln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23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3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Sheet1!$C$1:$D$1</c:f>
              <c:strCache>
                <c:ptCount val="2"/>
                <c:pt idx="0">
                  <c:v>2014</c:v>
                </c:pt>
                <c:pt idx="1">
                  <c:v>2016</c:v>
                </c:pt>
              </c:strCache>
            </c:strRef>
          </c:cat>
          <c:val>
            <c:numRef>
              <c:f>Sheet1!$C$2:$D$2</c:f>
              <c:numCache>
                <c:formatCode>0</c:formatCode>
                <c:ptCount val="2"/>
                <c:pt idx="0">
                  <c:v>45.9</c:v>
                </c:pt>
                <c:pt idx="1">
                  <c:v>59.2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8565256"/>
        <c:axId val="2118568008"/>
      </c:lineChart>
      <c:catAx>
        <c:axId val="2118565256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2118568008"/>
        <c:crosses val="autoZero"/>
        <c:auto val="1"/>
        <c:lblAlgn val="ctr"/>
        <c:lblOffset val="100"/>
        <c:noMultiLvlLbl val="0"/>
      </c:catAx>
      <c:valAx>
        <c:axId val="2118568008"/>
        <c:scaling>
          <c:orientation val="minMax"/>
          <c:max val="100.0"/>
          <c:min val="0.0"/>
        </c:scaling>
        <c:delete val="1"/>
        <c:axPos val="l"/>
        <c:numFmt formatCode="#,##0.00" sourceLinked="0"/>
        <c:majorTickMark val="out"/>
        <c:minorTickMark val="none"/>
        <c:tickLblPos val="nextTo"/>
        <c:crossAx val="2118565256"/>
        <c:crosses val="autoZero"/>
        <c:crossBetween val="between"/>
        <c:majorUnit val="10.0"/>
      </c:valAx>
      <c:spPr>
        <a:solidFill>
          <a:schemeClr val="lt1"/>
        </a:solidFill>
        <a:ln w="12700" cap="flat" cmpd="sng" algn="ctr">
          <a:noFill/>
          <a:prstDash val="solid"/>
          <a:miter lim="800000"/>
        </a:ln>
        <a:effectLst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"/>
          <c:y val="0.0"/>
          <c:w val="1.0"/>
          <c:h val="1.0"/>
        </c:manualLayout>
      </c:layout>
      <c:lineChart>
        <c:grouping val="standard"/>
        <c:varyColors val="0"/>
        <c:ser>
          <c:idx val="2"/>
          <c:order val="0"/>
          <c:tx>
            <c:strRef>
              <c:f>Sheet1!$B$2</c:f>
              <c:strCache>
                <c:ptCount val="1"/>
                <c:pt idx="0">
                  <c:v>Teachers are trusted to make sound professional decisions about instruction.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30"/>
            <c:spPr>
              <a:solidFill>
                <a:schemeClr val="accent1"/>
              </a:solidFill>
              <a:ln>
                <a:noFill/>
              </a:ln>
            </c:spPr>
          </c:marker>
          <c:dPt>
            <c:idx val="0"/>
            <c:marker>
              <c:spPr>
                <a:solidFill>
                  <a:schemeClr val="tx2"/>
                </a:solidFill>
                <a:ln>
                  <a:noFill/>
                </a:ln>
              </c:spPr>
            </c:marker>
            <c:bubble3D val="0"/>
            <c:spPr>
              <a:ln>
                <a:noFill/>
              </a:ln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23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Sheet1!$C$1:$D$1</c:f>
              <c:strCache>
                <c:ptCount val="2"/>
                <c:pt idx="0">
                  <c:v>2014</c:v>
                </c:pt>
                <c:pt idx="1">
                  <c:v>2016</c:v>
                </c:pt>
              </c:strCache>
            </c:strRef>
          </c:cat>
          <c:val>
            <c:numRef>
              <c:f>Sheet1!$C$2:$D$2</c:f>
              <c:numCache>
                <c:formatCode>0</c:formatCode>
                <c:ptCount val="2"/>
                <c:pt idx="0">
                  <c:v>63.7</c:v>
                </c:pt>
                <c:pt idx="1">
                  <c:v>77.2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8524104"/>
        <c:axId val="2118517000"/>
      </c:lineChart>
      <c:catAx>
        <c:axId val="2118524104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2118517000"/>
        <c:crosses val="autoZero"/>
        <c:auto val="1"/>
        <c:lblAlgn val="ctr"/>
        <c:lblOffset val="100"/>
        <c:noMultiLvlLbl val="0"/>
      </c:catAx>
      <c:valAx>
        <c:axId val="2118517000"/>
        <c:scaling>
          <c:orientation val="minMax"/>
          <c:max val="100.0"/>
          <c:min val="0.0"/>
        </c:scaling>
        <c:delete val="1"/>
        <c:axPos val="l"/>
        <c:numFmt formatCode="#,##0.00" sourceLinked="0"/>
        <c:majorTickMark val="out"/>
        <c:minorTickMark val="none"/>
        <c:tickLblPos val="nextTo"/>
        <c:crossAx val="2118524104"/>
        <c:crosses val="autoZero"/>
        <c:crossBetween val="between"/>
        <c:majorUnit val="10.0"/>
      </c:valAx>
      <c:spPr>
        <a:noFill/>
        <a:ln w="12700" cap="flat" cmpd="sng" algn="ctr">
          <a:noFill/>
          <a:prstDash val="solid"/>
          <a:miter lim="800000"/>
        </a:ln>
        <a:effectLst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"/>
          <c:y val="0.0"/>
          <c:w val="1.0"/>
          <c:h val="1.0"/>
        </c:manualLayout>
      </c:layout>
      <c:lineChart>
        <c:grouping val="standard"/>
        <c:varyColors val="0"/>
        <c:ser>
          <c:idx val="2"/>
          <c:order val="0"/>
          <c:tx>
            <c:strRef>
              <c:f>Sheet1!$B$2</c:f>
              <c:strCache>
                <c:ptCount val="1"/>
                <c:pt idx="0">
                  <c:v>Teachers are recognized as educational experts.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30"/>
            <c:spPr>
              <a:solidFill>
                <a:schemeClr val="accent1"/>
              </a:solidFill>
              <a:ln>
                <a:noFill/>
              </a:ln>
            </c:spPr>
          </c:marker>
          <c:dPt>
            <c:idx val="0"/>
            <c:marker>
              <c:spPr>
                <a:solidFill>
                  <a:schemeClr val="tx2"/>
                </a:solidFill>
                <a:ln>
                  <a:noFill/>
                </a:ln>
              </c:spPr>
            </c:marker>
            <c:bubble3D val="0"/>
            <c:spPr>
              <a:ln>
                <a:noFill/>
              </a:ln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23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3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Sheet1!$C$1:$D$1</c:f>
              <c:strCache>
                <c:ptCount val="2"/>
                <c:pt idx="0">
                  <c:v>2014</c:v>
                </c:pt>
                <c:pt idx="1">
                  <c:v>2016</c:v>
                </c:pt>
              </c:strCache>
            </c:strRef>
          </c:cat>
          <c:val>
            <c:numRef>
              <c:f>Sheet1!$C$2:$D$2</c:f>
              <c:numCache>
                <c:formatCode>0</c:formatCode>
                <c:ptCount val="2"/>
                <c:pt idx="0">
                  <c:v>65.0</c:v>
                </c:pt>
                <c:pt idx="1">
                  <c:v>77.0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8461640"/>
        <c:axId val="2118464392"/>
      </c:lineChart>
      <c:catAx>
        <c:axId val="2118461640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2118464392"/>
        <c:crosses val="autoZero"/>
        <c:auto val="1"/>
        <c:lblAlgn val="ctr"/>
        <c:lblOffset val="100"/>
        <c:noMultiLvlLbl val="0"/>
      </c:catAx>
      <c:valAx>
        <c:axId val="2118464392"/>
        <c:scaling>
          <c:orientation val="minMax"/>
          <c:max val="100.0"/>
          <c:min val="0.0"/>
        </c:scaling>
        <c:delete val="1"/>
        <c:axPos val="l"/>
        <c:numFmt formatCode="#,##0.00" sourceLinked="0"/>
        <c:majorTickMark val="out"/>
        <c:minorTickMark val="none"/>
        <c:tickLblPos val="nextTo"/>
        <c:crossAx val="2118461640"/>
        <c:crosses val="autoZero"/>
        <c:crossBetween val="between"/>
        <c:majorUnit val="10.0"/>
      </c:valAx>
      <c:spPr>
        <a:solidFill>
          <a:schemeClr val="lt1"/>
        </a:solidFill>
        <a:ln w="12700" cap="flat" cmpd="sng" algn="ctr">
          <a:noFill/>
          <a:prstDash val="solid"/>
          <a:miter lim="800000"/>
        </a:ln>
        <a:effectLst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209502431724654"/>
          <c:y val="0.180256807422188"/>
          <c:w val="0.967078189300412"/>
          <c:h val="0.604236188658499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Totals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800" dirty="0" smtClean="0"/>
                      <a:t>592</a:t>
                    </a:r>
                    <a:br>
                      <a:rPr lang="en-US" sz="2800" dirty="0" smtClean="0"/>
                    </a:br>
                    <a:r>
                      <a:rPr lang="en-US" sz="2000" dirty="0" smtClean="0"/>
                      <a:t>78%</a:t>
                    </a:r>
                    <a:endParaRPr lang="en-US" sz="28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242</a:t>
                    </a:r>
                  </a:p>
                  <a:p>
                    <a:r>
                      <a:rPr lang="en-US" sz="2000" dirty="0" smtClean="0"/>
                      <a:t>76%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204</a:t>
                    </a:r>
                  </a:p>
                  <a:p>
                    <a:r>
                      <a:rPr lang="en-US" sz="2000" smtClean="0"/>
                      <a:t>62%</a:t>
                    </a:r>
                    <a:endParaRPr lang="en-US" sz="200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14</a:t>
                    </a:r>
                  </a:p>
                  <a:p>
                    <a:r>
                      <a:rPr lang="en-US" sz="2000" smtClean="0"/>
                      <a:t>54%</a:t>
                    </a:r>
                    <a:endParaRPr lang="en-US" sz="200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Elementary</c:v>
                </c:pt>
                <c:pt idx="1">
                  <c:v>Middle</c:v>
                </c:pt>
                <c:pt idx="2">
                  <c:v>High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592.0</c:v>
                </c:pt>
                <c:pt idx="1">
                  <c:v>242.0</c:v>
                </c:pt>
                <c:pt idx="2">
                  <c:v>204.0</c:v>
                </c:pt>
                <c:pt idx="3">
                  <c:v>14.0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7256680"/>
        <c:axId val="-2117262936"/>
      </c:barChart>
      <c:catAx>
        <c:axId val="-2117256680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7262936"/>
        <c:crosses val="autoZero"/>
        <c:auto val="1"/>
        <c:lblAlgn val="ctr"/>
        <c:lblOffset val="100"/>
        <c:noMultiLvlLbl val="0"/>
      </c:catAx>
      <c:valAx>
        <c:axId val="-21172629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117256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88161010950213"/>
          <c:y val="0.035991815404497"/>
          <c:w val="0.803218704210253"/>
          <c:h val="0.811539434611605"/>
        </c:manualLayout>
      </c:layout>
      <c:scatterChart>
        <c:scatterStyle val="lineMarke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42"/>
            <c:spPr>
              <a:ln>
                <a:noFill/>
              </a:ln>
            </c:spPr>
          </c:marker>
          <c:dLbls>
            <c:txPr>
              <a:bodyPr/>
              <a:lstStyle/>
              <a:p>
                <a:pPr>
                  <a:defRPr sz="2000">
                    <a:solidFill>
                      <a:schemeClr val="bg1">
                        <a:lumMod val="95000"/>
                      </a:schemeClr>
                    </a:solidFill>
                    <a:latin typeface="+mn-lt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Dir val="y"/>
            <c:errBarType val="minus"/>
            <c:errValType val="percentage"/>
            <c:noEndCap val="0"/>
            <c:val val="100.0"/>
            <c:spPr>
              <a:ln w="19050"/>
            </c:spPr>
          </c:errBars>
          <c:xVal>
            <c:strRef>
              <c:f>Sheet1!$A$2:$A$5</c:f>
              <c:strCache>
                <c:ptCount val="4"/>
                <c:pt idx="0">
                  <c:v>Elementary</c:v>
                </c:pt>
                <c:pt idx="1">
                  <c:v>Middle</c:v>
                </c:pt>
                <c:pt idx="2">
                  <c:v>High</c:v>
                </c:pt>
                <c:pt idx="3">
                  <c:v>Other</c:v>
                </c:pt>
              </c:strCache>
            </c:strRef>
          </c:xVal>
          <c:yVal>
            <c:numRef>
              <c:f>Sheet1!$B$2:$B$5</c:f>
              <c:numCache>
                <c:formatCode>0%</c:formatCode>
                <c:ptCount val="4"/>
                <c:pt idx="0">
                  <c:v>0.81</c:v>
                </c:pt>
                <c:pt idx="1">
                  <c:v>0.83</c:v>
                </c:pt>
                <c:pt idx="2">
                  <c:v>0.72</c:v>
                </c:pt>
                <c:pt idx="3">
                  <c:v>0.46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6249368"/>
        <c:axId val="-2116308056"/>
      </c:scatterChart>
      <c:valAx>
        <c:axId val="-2116249368"/>
        <c:scaling>
          <c:orientation val="minMax"/>
          <c:max val="4.0"/>
          <c:min val="0.5"/>
        </c:scaling>
        <c:delete val="0"/>
        <c:axPos val="b"/>
        <c:numFmt formatCode="0%" sourceLinked="1"/>
        <c:majorTickMark val="none"/>
        <c:minorTickMark val="none"/>
        <c:tickLblPos val="none"/>
        <c:spPr>
          <a:ln>
            <a:noFill/>
          </a:ln>
        </c:spPr>
        <c:crossAx val="-2116308056"/>
        <c:crosses val="autoZero"/>
        <c:crossBetween val="midCat"/>
        <c:majorUnit val="1.0"/>
      </c:valAx>
      <c:valAx>
        <c:axId val="-211630805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211624936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66639292787788"/>
          <c:y val="0.0"/>
          <c:w val="0.998333678684901"/>
          <c:h val="1.0"/>
        </c:manualLayout>
      </c:layout>
      <c:lineChart>
        <c:grouping val="standard"/>
        <c:varyColors val="0"/>
        <c:ser>
          <c:idx val="2"/>
          <c:order val="0"/>
          <c:tx>
            <c:strRef>
              <c:f>Sheet1!$B$2</c:f>
              <c:strCache>
                <c:ptCount val="1"/>
                <c:pt idx="0">
                  <c:v>Professional development is differentiated to meet the needs of individual teachers.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30"/>
            <c:spPr>
              <a:solidFill>
                <a:schemeClr val="accent1"/>
              </a:solidFill>
              <a:ln>
                <a:noFill/>
              </a:ln>
            </c:spPr>
          </c:marker>
          <c:dPt>
            <c:idx val="0"/>
            <c:marker>
              <c:spPr>
                <a:solidFill>
                  <a:schemeClr val="tx2"/>
                </a:solidFill>
                <a:ln>
                  <a:noFill/>
                </a:ln>
              </c:spPr>
            </c:marker>
            <c:bubble3D val="0"/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23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3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Sheet1!$C$1:$D$1</c:f>
              <c:strCache>
                <c:ptCount val="2"/>
                <c:pt idx="0">
                  <c:v>2014</c:v>
                </c:pt>
                <c:pt idx="1">
                  <c:v>2016</c:v>
                </c:pt>
              </c:strCache>
            </c:strRef>
          </c:cat>
          <c:val>
            <c:numRef>
              <c:f>Sheet1!$C$2:$D$2</c:f>
              <c:numCache>
                <c:formatCode>0</c:formatCode>
                <c:ptCount val="2"/>
                <c:pt idx="0">
                  <c:v>38.0</c:v>
                </c:pt>
                <c:pt idx="1">
                  <c:v>54.0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6328552"/>
        <c:axId val="-2116479080"/>
      </c:lineChart>
      <c:catAx>
        <c:axId val="-2116328552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-2116479080"/>
        <c:crosses val="autoZero"/>
        <c:auto val="1"/>
        <c:lblAlgn val="ctr"/>
        <c:lblOffset val="100"/>
        <c:noMultiLvlLbl val="0"/>
      </c:catAx>
      <c:valAx>
        <c:axId val="-2116479080"/>
        <c:scaling>
          <c:orientation val="minMax"/>
          <c:max val="100.0"/>
          <c:min val="0.0"/>
        </c:scaling>
        <c:delete val="1"/>
        <c:axPos val="l"/>
        <c:numFmt formatCode="#,##0.00" sourceLinked="0"/>
        <c:majorTickMark val="out"/>
        <c:minorTickMark val="none"/>
        <c:tickLblPos val="nextTo"/>
        <c:crossAx val="-2116328552"/>
        <c:crosses val="autoZero"/>
        <c:crossBetween val="between"/>
        <c:majorUnit val="10.0"/>
      </c:valAx>
      <c:spPr>
        <a:solidFill>
          <a:schemeClr val="lt1"/>
        </a:solidFill>
        <a:ln w="12700" cap="flat" cmpd="sng" algn="ctr">
          <a:noFill/>
          <a:prstDash val="solid"/>
          <a:miter lim="800000"/>
        </a:ln>
        <a:effectLst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"/>
          <c:y val="0.0"/>
          <c:w val="1.0"/>
          <c:h val="1.0"/>
        </c:manualLayout>
      </c:layout>
      <c:lineChart>
        <c:grouping val="standard"/>
        <c:varyColors val="0"/>
        <c:ser>
          <c:idx val="2"/>
          <c:order val="0"/>
          <c:tx>
            <c:strRef>
              <c:f>Sheet1!$B$2</c:f>
              <c:strCache>
                <c:ptCount val="1"/>
                <c:pt idx="0">
                  <c:v>Professional development deepens teachers' content knowledge.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30"/>
            <c:spPr>
              <a:solidFill>
                <a:schemeClr val="accent1"/>
              </a:solidFill>
              <a:ln>
                <a:noFill/>
              </a:ln>
            </c:spPr>
          </c:marker>
          <c:dPt>
            <c:idx val="0"/>
            <c:marker>
              <c:spPr>
                <a:solidFill>
                  <a:schemeClr val="tx2"/>
                </a:solidFill>
                <a:ln>
                  <a:noFill/>
                </a:ln>
              </c:spPr>
            </c:marker>
            <c:bubble3D val="0"/>
            <c:spPr>
              <a:ln>
                <a:noFill/>
              </a:ln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23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3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Sheet1!$C$1:$D$1</c:f>
              <c:strCache>
                <c:ptCount val="2"/>
                <c:pt idx="0">
                  <c:v>2014</c:v>
                </c:pt>
                <c:pt idx="1">
                  <c:v>2016</c:v>
                </c:pt>
              </c:strCache>
            </c:strRef>
          </c:cat>
          <c:val>
            <c:numRef>
              <c:f>Sheet1!$C$2:$D$2</c:f>
              <c:numCache>
                <c:formatCode>General</c:formatCode>
                <c:ptCount val="2"/>
                <c:pt idx="0" formatCode="0">
                  <c:v>49.0</c:v>
                </c:pt>
                <c:pt idx="1">
                  <c:v>64.0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79244264"/>
        <c:axId val="-2078502760"/>
      </c:lineChart>
      <c:catAx>
        <c:axId val="-2079244264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-2078502760"/>
        <c:crosses val="autoZero"/>
        <c:auto val="1"/>
        <c:lblAlgn val="ctr"/>
        <c:lblOffset val="100"/>
        <c:noMultiLvlLbl val="0"/>
      </c:catAx>
      <c:valAx>
        <c:axId val="-2078502760"/>
        <c:scaling>
          <c:orientation val="minMax"/>
          <c:max val="100.0"/>
          <c:min val="0.0"/>
        </c:scaling>
        <c:delete val="1"/>
        <c:axPos val="l"/>
        <c:numFmt formatCode="#,##0.00" sourceLinked="0"/>
        <c:majorTickMark val="out"/>
        <c:minorTickMark val="none"/>
        <c:tickLblPos val="nextTo"/>
        <c:crossAx val="-2079244264"/>
        <c:crosses val="autoZero"/>
        <c:crossBetween val="between"/>
        <c:majorUnit val="10.0"/>
      </c:valAx>
      <c:spPr>
        <a:noFill/>
        <a:ln w="12700" cap="flat" cmpd="sng" algn="ctr">
          <a:noFill/>
          <a:prstDash val="solid"/>
          <a:miter lim="800000"/>
        </a:ln>
        <a:effectLst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"/>
          <c:y val="0.0"/>
          <c:w val="1.0"/>
          <c:h val="1.0"/>
        </c:manualLayout>
      </c:layout>
      <c:lineChart>
        <c:grouping val="standard"/>
        <c:varyColors val="0"/>
        <c:ser>
          <c:idx val="2"/>
          <c:order val="0"/>
          <c:tx>
            <c:strRef>
              <c:f>Sheet1!$B$2</c:f>
              <c:strCache>
                <c:ptCount val="1"/>
                <c:pt idx="0">
                  <c:v>Teachers are allowed to focus on educating students with minimal interruptions.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30"/>
            <c:spPr>
              <a:solidFill>
                <a:schemeClr val="accent1"/>
              </a:solidFill>
              <a:ln>
                <a:noFill/>
              </a:ln>
            </c:spPr>
          </c:marker>
          <c:dPt>
            <c:idx val="0"/>
            <c:marker>
              <c:spPr>
                <a:solidFill>
                  <a:schemeClr val="tx2"/>
                </a:solidFill>
                <a:ln>
                  <a:noFill/>
                </a:ln>
              </c:spPr>
            </c:marker>
            <c:bubble3D val="0"/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23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Sheet1!$C$1:$D$1</c:f>
              <c:strCache>
                <c:ptCount val="2"/>
                <c:pt idx="0">
                  <c:v>2014</c:v>
                </c:pt>
                <c:pt idx="1">
                  <c:v>2016</c:v>
                </c:pt>
              </c:strCache>
            </c:strRef>
          </c:cat>
          <c:val>
            <c:numRef>
              <c:f>Sheet1!$C$2:$D$2</c:f>
              <c:numCache>
                <c:formatCode>0</c:formatCode>
                <c:ptCount val="2"/>
                <c:pt idx="0">
                  <c:v>40.7</c:v>
                </c:pt>
                <c:pt idx="1">
                  <c:v>58.2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79156216"/>
        <c:axId val="-2078729112"/>
      </c:lineChart>
      <c:catAx>
        <c:axId val="-2079156216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-2078729112"/>
        <c:crosses val="autoZero"/>
        <c:auto val="1"/>
        <c:lblAlgn val="ctr"/>
        <c:lblOffset val="100"/>
        <c:noMultiLvlLbl val="0"/>
      </c:catAx>
      <c:valAx>
        <c:axId val="-2078729112"/>
        <c:scaling>
          <c:orientation val="minMax"/>
          <c:max val="100.0"/>
          <c:min val="0.0"/>
        </c:scaling>
        <c:delete val="1"/>
        <c:axPos val="l"/>
        <c:numFmt formatCode="#,##0.00" sourceLinked="0"/>
        <c:majorTickMark val="out"/>
        <c:minorTickMark val="none"/>
        <c:tickLblPos val="nextTo"/>
        <c:crossAx val="-2079156216"/>
        <c:crosses val="autoZero"/>
        <c:crossBetween val="between"/>
        <c:majorUnit val="10.0"/>
      </c:valAx>
      <c:spPr>
        <a:solidFill>
          <a:schemeClr val="lt1"/>
        </a:solidFill>
        <a:ln w="12700" cap="flat" cmpd="sng" algn="ctr">
          <a:noFill/>
          <a:prstDash val="solid"/>
          <a:miter lim="800000"/>
        </a:ln>
        <a:effectLst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"/>
          <c:y val="0.0"/>
          <c:w val="1.0"/>
          <c:h val="1.0"/>
        </c:manualLayout>
      </c:layout>
      <c:lineChart>
        <c:grouping val="standard"/>
        <c:varyColors val="0"/>
        <c:ser>
          <c:idx val="2"/>
          <c:order val="0"/>
          <c:tx>
            <c:strRef>
              <c:f>Sheet1!$B$2</c:f>
              <c:strCache>
                <c:ptCount val="1"/>
                <c:pt idx="0">
                  <c:v>The school environment is clean and well maintained.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30"/>
            <c:spPr>
              <a:solidFill>
                <a:schemeClr val="accent1"/>
              </a:solidFill>
              <a:ln>
                <a:noFill/>
              </a:ln>
            </c:spPr>
          </c:marker>
          <c:dPt>
            <c:idx val="0"/>
            <c:marker>
              <c:spPr>
                <a:solidFill>
                  <a:schemeClr val="tx2"/>
                </a:solidFill>
                <a:ln>
                  <a:noFill/>
                </a:ln>
              </c:spPr>
            </c:marker>
            <c:bubble3D val="0"/>
            <c:spPr>
              <a:ln>
                <a:noFill/>
              </a:ln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23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3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Sheet1!$C$1:$D$1</c:f>
              <c:strCache>
                <c:ptCount val="2"/>
                <c:pt idx="0">
                  <c:v>2014</c:v>
                </c:pt>
                <c:pt idx="1">
                  <c:v>2016</c:v>
                </c:pt>
              </c:strCache>
            </c:strRef>
          </c:cat>
          <c:val>
            <c:numRef>
              <c:f>Sheet1!$C$2:$D$2</c:f>
              <c:numCache>
                <c:formatCode>0</c:formatCode>
                <c:ptCount val="2"/>
                <c:pt idx="0">
                  <c:v>69.0</c:v>
                </c:pt>
                <c:pt idx="1">
                  <c:v>59.0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Sheet1!$B$3</c:f>
              <c:strCache>
                <c:ptCount val="1"/>
              </c:strCache>
            </c:strRef>
          </c:tx>
          <c:cat>
            <c:strRef>
              <c:f>Sheet1!$C$1:$D$1</c:f>
              <c:strCache>
                <c:ptCount val="2"/>
                <c:pt idx="0">
                  <c:v>2014</c:v>
                </c:pt>
                <c:pt idx="1">
                  <c:v>2016</c:v>
                </c:pt>
              </c:strCache>
            </c:strRef>
          </c:cat>
          <c:val>
            <c:numRef>
              <c:f>Sheet1!$C$3:$D$3</c:f>
              <c:numCache>
                <c:formatCode>General</c:formatCode>
                <c:ptCount val="2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6979256"/>
        <c:axId val="-2116910472"/>
      </c:lineChart>
      <c:catAx>
        <c:axId val="-2116979256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-2116910472"/>
        <c:crosses val="autoZero"/>
        <c:auto val="1"/>
        <c:lblAlgn val="ctr"/>
        <c:lblOffset val="100"/>
        <c:noMultiLvlLbl val="0"/>
      </c:catAx>
      <c:valAx>
        <c:axId val="-2116910472"/>
        <c:scaling>
          <c:orientation val="minMax"/>
          <c:max val="100.0"/>
          <c:min val="0.0"/>
        </c:scaling>
        <c:delete val="1"/>
        <c:axPos val="l"/>
        <c:numFmt formatCode="#,##0.00" sourceLinked="0"/>
        <c:majorTickMark val="out"/>
        <c:minorTickMark val="none"/>
        <c:tickLblPos val="nextTo"/>
        <c:crossAx val="-2116979256"/>
        <c:crosses val="autoZero"/>
        <c:crossBetween val="between"/>
        <c:majorUnit val="10.0"/>
      </c:valAx>
      <c:spPr>
        <a:solidFill>
          <a:schemeClr val="lt1"/>
        </a:solidFill>
        <a:ln w="12700" cap="flat" cmpd="sng" algn="ctr">
          <a:noFill/>
          <a:prstDash val="solid"/>
          <a:miter lim="800000"/>
        </a:ln>
        <a:effectLst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"/>
          <c:y val="0.0"/>
          <c:w val="1.0"/>
          <c:h val="1.0"/>
        </c:manualLayout>
      </c:layout>
      <c:lineChart>
        <c:grouping val="standard"/>
        <c:varyColors val="0"/>
        <c:ser>
          <c:idx val="2"/>
          <c:order val="0"/>
          <c:tx>
            <c:strRef>
              <c:f>Sheet1!$B$2</c:f>
              <c:strCache>
                <c:ptCount val="1"/>
                <c:pt idx="0">
                  <c:v>School administrators support teachers' efforts to maintain discipline in the classroom.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30"/>
            <c:spPr>
              <a:solidFill>
                <a:schemeClr val="accent1"/>
              </a:solidFill>
              <a:ln>
                <a:noFill/>
              </a:ln>
            </c:spPr>
          </c:marker>
          <c:dPt>
            <c:idx val="0"/>
            <c:marker>
              <c:spPr>
                <a:solidFill>
                  <a:schemeClr val="tx2"/>
                </a:solidFill>
                <a:ln>
                  <a:noFill/>
                </a:ln>
              </c:spPr>
            </c:marker>
            <c:bubble3D val="0"/>
            <c:spPr>
              <a:ln>
                <a:noFill/>
              </a:ln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23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3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Sheet1!$C$1:$D$1</c:f>
              <c:strCache>
                <c:ptCount val="2"/>
                <c:pt idx="0">
                  <c:v>2014</c:v>
                </c:pt>
                <c:pt idx="1">
                  <c:v>2016</c:v>
                </c:pt>
              </c:strCache>
            </c:strRef>
          </c:cat>
          <c:val>
            <c:numRef>
              <c:f>Sheet1!$C$2:$D$2</c:f>
              <c:numCache>
                <c:formatCode>0</c:formatCode>
                <c:ptCount val="2"/>
                <c:pt idx="0">
                  <c:v>62.0</c:v>
                </c:pt>
                <c:pt idx="1">
                  <c:v>73.0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79132920"/>
        <c:axId val="-2079144008"/>
      </c:lineChart>
      <c:catAx>
        <c:axId val="-2079132920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-2079144008"/>
        <c:crosses val="autoZero"/>
        <c:auto val="1"/>
        <c:lblAlgn val="ctr"/>
        <c:lblOffset val="100"/>
        <c:noMultiLvlLbl val="0"/>
      </c:catAx>
      <c:valAx>
        <c:axId val="-2079144008"/>
        <c:scaling>
          <c:orientation val="minMax"/>
          <c:max val="100.0"/>
          <c:min val="0.0"/>
        </c:scaling>
        <c:delete val="1"/>
        <c:axPos val="l"/>
        <c:numFmt formatCode="#,##0.00" sourceLinked="0"/>
        <c:majorTickMark val="out"/>
        <c:minorTickMark val="none"/>
        <c:tickLblPos val="nextTo"/>
        <c:crossAx val="-2079132920"/>
        <c:crosses val="autoZero"/>
        <c:crossBetween val="between"/>
        <c:majorUnit val="10.0"/>
      </c:valAx>
      <c:spPr>
        <a:noFill/>
        <a:ln w="12700" cap="flat" cmpd="sng" algn="ctr">
          <a:noFill/>
          <a:prstDash val="solid"/>
          <a:miter lim="800000"/>
        </a:ln>
        <a:effectLst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709940835641938"/>
          <c:y val="0.0350839044704566"/>
          <c:w val="0.885326248758306"/>
          <c:h val="0.58885830457680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Stayers</c:v>
                </c:pt>
              </c:strCache>
            </c:strRef>
          </c:tx>
          <c:spPr>
            <a:ln>
              <a:noFill/>
            </a:ln>
          </c:spPr>
          <c:marker>
            <c:symbol val="square"/>
            <c:size val="18"/>
            <c:spPr>
              <a:ln>
                <a:noFill/>
              </a:ln>
            </c:spPr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Teacher Leadership</c:v>
                </c:pt>
                <c:pt idx="1">
                  <c:v>School Leadership</c:v>
                </c:pt>
                <c:pt idx="2">
                  <c:v>Overall, my school is a good place to work and learn.</c:v>
                </c:pt>
                <c:pt idx="3">
                  <c:v>There is an atmosphere of trust and mutual respect in this school.</c:v>
                </c:pt>
                <c:pt idx="4">
                  <c:v>Teachers feel comfortable raising issues and concerns that are important to them.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77.0</c:v>
                </c:pt>
                <c:pt idx="1">
                  <c:v>80.0</c:v>
                </c:pt>
                <c:pt idx="2">
                  <c:v>86.2</c:v>
                </c:pt>
                <c:pt idx="3">
                  <c:v>72.4</c:v>
                </c:pt>
                <c:pt idx="4">
                  <c:v>72.0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Movers</c:v>
                </c:pt>
              </c:strCache>
            </c:strRef>
          </c:tx>
          <c:spPr>
            <a:ln>
              <a:noFill/>
            </a:ln>
          </c:spPr>
          <c:marker>
            <c:symbol val="square"/>
            <c:size val="18"/>
            <c:spPr>
              <a:ln>
                <a:noFill/>
              </a:ln>
            </c:spPr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Teacher Leadership</c:v>
                </c:pt>
                <c:pt idx="1">
                  <c:v>School Leadership</c:v>
                </c:pt>
                <c:pt idx="2">
                  <c:v>Overall, my school is a good place to work and learn.</c:v>
                </c:pt>
                <c:pt idx="3">
                  <c:v>There is an atmosphere of trust and mutual respect in this school.</c:v>
                </c:pt>
                <c:pt idx="4">
                  <c:v>Teachers feel comfortable raising issues and concerns that are important to them.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37.6</c:v>
                </c:pt>
                <c:pt idx="1">
                  <c:v>41.9</c:v>
                </c:pt>
                <c:pt idx="2">
                  <c:v>25.3</c:v>
                </c:pt>
                <c:pt idx="3">
                  <c:v>19.5</c:v>
                </c:pt>
                <c:pt idx="4">
                  <c:v>22.0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marker val="1"/>
        <c:smooth val="0"/>
        <c:axId val="-2116886584"/>
        <c:axId val="-2079098168"/>
      </c:lineChart>
      <c:catAx>
        <c:axId val="-21168865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79098168"/>
        <c:crosses val="autoZero"/>
        <c:auto val="1"/>
        <c:lblAlgn val="ctr"/>
        <c:lblOffset val="100"/>
        <c:noMultiLvlLbl val="0"/>
      </c:catAx>
      <c:valAx>
        <c:axId val="-2079098168"/>
        <c:scaling>
          <c:orientation val="minMax"/>
          <c:max val="100.0"/>
          <c:min val="0.0"/>
        </c:scaling>
        <c:delete val="0"/>
        <c:axPos val="l"/>
        <c:numFmt formatCode="0" sourceLinked="1"/>
        <c:majorTickMark val="out"/>
        <c:minorTickMark val="none"/>
        <c:tickLblPos val="nextTo"/>
        <c:crossAx val="-2116886584"/>
        <c:crosses val="autoZero"/>
        <c:crossBetween val="between"/>
        <c:majorUnit val="20.0"/>
      </c:valAx>
    </c:plotArea>
    <c:legend>
      <c:legendPos val="r"/>
      <c:layout>
        <c:manualLayout>
          <c:xMode val="edge"/>
          <c:yMode val="edge"/>
          <c:x val="0.0202801786291698"/>
          <c:y val="0.794723047289552"/>
          <c:w val="0.129782656191284"/>
          <c:h val="0.16802449137447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5249005164677"/>
          <c:y val="0.102217758920942"/>
          <c:w val="0.483042248751164"/>
          <c:h val="0.82450107614926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Rate of Agreement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40"/>
            <c:spPr>
              <a:solidFill>
                <a:schemeClr val="accent1"/>
              </a:solidFill>
              <a:ln>
                <a:noFill/>
              </a:ln>
            </c:spPr>
          </c:marker>
          <c:dLbls>
            <c:txPr>
              <a:bodyPr/>
              <a:lstStyle/>
              <a:p>
                <a:pPr>
                  <a:defRPr sz="2400">
                    <a:solidFill>
                      <a:schemeClr val="bg1">
                        <a:lumMod val="95000"/>
                      </a:schemeClr>
                    </a:solidFill>
                    <a:latin typeface="+mn-lt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xVal>
            <c:numRef>
              <c:f>Sheet1!$B$2:$B$9</c:f>
              <c:numCache>
                <c:formatCode>0</c:formatCode>
                <c:ptCount val="8"/>
                <c:pt idx="0">
                  <c:v>62.0</c:v>
                </c:pt>
                <c:pt idx="1">
                  <c:v>81.0</c:v>
                </c:pt>
                <c:pt idx="2">
                  <c:v>75.0</c:v>
                </c:pt>
                <c:pt idx="3">
                  <c:v>71.0</c:v>
                </c:pt>
                <c:pt idx="4">
                  <c:v>74.0</c:v>
                </c:pt>
                <c:pt idx="5">
                  <c:v>77.0</c:v>
                </c:pt>
                <c:pt idx="6">
                  <c:v>68.0</c:v>
                </c:pt>
                <c:pt idx="7">
                  <c:v>79.0</c:v>
                </c:pt>
              </c:numCache>
            </c:numRef>
          </c:xVal>
          <c:yVal>
            <c:numRef>
              <c:f>Sheet1!$C$2:$C$9</c:f>
              <c:numCache>
                <c:formatCode>General</c:formatCode>
                <c:ptCount val="8"/>
                <c:pt idx="0">
                  <c:v>7.0</c:v>
                </c:pt>
                <c:pt idx="1">
                  <c:v>6.0</c:v>
                </c:pt>
                <c:pt idx="2">
                  <c:v>5.0</c:v>
                </c:pt>
                <c:pt idx="3">
                  <c:v>4.0</c:v>
                </c:pt>
                <c:pt idx="4">
                  <c:v>3.0</c:v>
                </c:pt>
                <c:pt idx="5">
                  <c:v>2.0</c:v>
                </c:pt>
                <c:pt idx="6">
                  <c:v>1.0</c:v>
                </c:pt>
                <c:pt idx="7">
                  <c:v>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9054600"/>
        <c:axId val="2118988392"/>
      </c:scatterChart>
      <c:valAx>
        <c:axId val="2119054600"/>
        <c:scaling>
          <c:orientation val="minMax"/>
          <c:max val="100.0"/>
          <c:min val="0.0"/>
        </c:scaling>
        <c:delete val="1"/>
        <c:axPos val="b"/>
        <c:numFmt formatCode="0" sourceLinked="1"/>
        <c:majorTickMark val="out"/>
        <c:minorTickMark val="none"/>
        <c:tickLblPos val="nextTo"/>
        <c:crossAx val="2118988392"/>
        <c:crosses val="autoZero"/>
        <c:crossBetween val="midCat"/>
      </c:valAx>
      <c:valAx>
        <c:axId val="2118988392"/>
        <c:scaling>
          <c:orientation val="minMax"/>
          <c:max val="7.0"/>
          <c:min val="0.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119054600"/>
        <c:crosses val="autoZero"/>
        <c:crossBetween val="midCat"/>
        <c:majorUnit val="1.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"/>
          <c:y val="0.0694444444444445"/>
          <c:w val="0.997197130774083"/>
          <c:h val="0.92935440361621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School Leadership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30"/>
            <c:spPr>
              <a:solidFill>
                <a:schemeClr val="accent1"/>
              </a:solidFill>
              <a:ln w="25400">
                <a:solidFill>
                  <a:schemeClr val="accent1"/>
                </a:solidFill>
              </a:ln>
            </c:spPr>
          </c:marker>
          <c:dPt>
            <c:idx val="0"/>
            <c:marker>
              <c:spPr>
                <a:solidFill>
                  <a:schemeClr val="tx2"/>
                </a:solidFill>
                <a:ln w="25400">
                  <a:noFill/>
                </a:ln>
              </c:spPr>
            </c:marker>
            <c:bubble3D val="0"/>
            <c:spPr>
              <a:ln>
                <a:noFill/>
              </a:ln>
            </c:spPr>
          </c:dPt>
          <c:dLbls>
            <c:dLbl>
              <c:idx val="1"/>
              <c:spPr>
                <a:noFill/>
              </c:spPr>
              <c:txPr>
                <a:bodyPr/>
                <a:lstStyle/>
                <a:p>
                  <a:pPr>
                    <a:defRPr sz="2300" b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2300" b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2014.0</c:v>
                </c:pt>
                <c:pt idx="1">
                  <c:v>2016.0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69.0</c:v>
                </c:pt>
                <c:pt idx="1">
                  <c:v>77.0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7115528"/>
        <c:axId val="-2128722280"/>
      </c:lineChart>
      <c:catAx>
        <c:axId val="2097115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28722280"/>
        <c:crosses val="autoZero"/>
        <c:auto val="1"/>
        <c:lblAlgn val="ctr"/>
        <c:lblOffset val="100"/>
        <c:noMultiLvlLbl val="1"/>
      </c:catAx>
      <c:valAx>
        <c:axId val="-2128722280"/>
        <c:scaling>
          <c:orientation val="minMax"/>
          <c:max val="100.0"/>
          <c:min val="0.0"/>
        </c:scaling>
        <c:delete val="1"/>
        <c:axPos val="l"/>
        <c:numFmt formatCode="General" sourceLinked="1"/>
        <c:majorTickMark val="out"/>
        <c:minorTickMark val="none"/>
        <c:tickLblPos val="nextTo"/>
        <c:crossAx val="2097115528"/>
        <c:crosses val="autoZero"/>
        <c:crossBetween val="between"/>
        <c:majorUnit val="0.1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"/>
          <c:y val="0.0"/>
          <c:w val="1.0"/>
          <c:h val="0.99879925445783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Use of Time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30"/>
            <c:spPr>
              <a:solidFill>
                <a:schemeClr val="accent1"/>
              </a:solidFill>
              <a:ln>
                <a:noFill/>
              </a:ln>
            </c:spPr>
          </c:marker>
          <c:dPt>
            <c:idx val="0"/>
            <c:marker>
              <c:spPr>
                <a:solidFill>
                  <a:schemeClr val="tx2"/>
                </a:solidFill>
                <a:ln>
                  <a:noFill/>
                </a:ln>
              </c:spPr>
            </c:marker>
            <c:bubble3D val="0"/>
            <c:spPr>
              <a:ln>
                <a:noFill/>
              </a:ln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23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3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2014.0</c:v>
                </c:pt>
                <c:pt idx="1">
                  <c:v>2016.0</c:v>
                </c:pt>
              </c:numCache>
            </c:numRef>
          </c:cat>
          <c:val>
            <c:numRef>
              <c:f>Sheet1!$B$2:$B$3</c:f>
              <c:numCache>
                <c:formatCode>0</c:formatCode>
                <c:ptCount val="2"/>
                <c:pt idx="0">
                  <c:v>48.0</c:v>
                </c:pt>
                <c:pt idx="1">
                  <c:v>62.0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6607448"/>
        <c:axId val="-2114032376"/>
      </c:lineChart>
      <c:catAx>
        <c:axId val="21166074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14032376"/>
        <c:crosses val="autoZero"/>
        <c:auto val="1"/>
        <c:lblAlgn val="ctr"/>
        <c:lblOffset val="100"/>
        <c:noMultiLvlLbl val="1"/>
      </c:catAx>
      <c:valAx>
        <c:axId val="-2114032376"/>
        <c:scaling>
          <c:orientation val="minMax"/>
          <c:max val="100.0"/>
          <c:min val="0.0"/>
        </c:scaling>
        <c:delete val="1"/>
        <c:axPos val="l"/>
        <c:numFmt formatCode="0" sourceLinked="1"/>
        <c:majorTickMark val="out"/>
        <c:minorTickMark val="none"/>
        <c:tickLblPos val="nextTo"/>
        <c:crossAx val="2116607448"/>
        <c:crosses val="autoZero"/>
        <c:crossBetween val="between"/>
        <c:majorUnit val="0.1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"/>
          <c:y val="0.0810185185185185"/>
          <c:w val="1.0"/>
          <c:h val="0.91778032954214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Community Support &amp; Involvement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30"/>
            <c:spPr>
              <a:solidFill>
                <a:schemeClr val="accent1"/>
              </a:solidFill>
              <a:ln>
                <a:noFill/>
              </a:ln>
            </c:spPr>
          </c:marker>
          <c:dPt>
            <c:idx val="0"/>
            <c:marker>
              <c:spPr>
                <a:solidFill>
                  <a:schemeClr val="tx2"/>
                </a:solidFill>
                <a:ln>
                  <a:noFill/>
                </a:ln>
              </c:spPr>
            </c:marker>
            <c:bubble3D val="0"/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23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3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2014.0</c:v>
                </c:pt>
                <c:pt idx="1">
                  <c:v>2016.0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77.0</c:v>
                </c:pt>
                <c:pt idx="1">
                  <c:v>88.0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6584552"/>
        <c:axId val="2116579544"/>
      </c:lineChart>
      <c:catAx>
        <c:axId val="21165845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16579544"/>
        <c:crosses val="autoZero"/>
        <c:auto val="1"/>
        <c:lblAlgn val="ctr"/>
        <c:lblOffset val="100"/>
        <c:noMultiLvlLbl val="1"/>
      </c:catAx>
      <c:valAx>
        <c:axId val="2116579544"/>
        <c:scaling>
          <c:orientation val="minMax"/>
          <c:max val="100.0"/>
          <c:min val="0.0"/>
        </c:scaling>
        <c:delete val="1"/>
        <c:axPos val="l"/>
        <c:numFmt formatCode="General" sourceLinked="1"/>
        <c:majorTickMark val="out"/>
        <c:minorTickMark val="none"/>
        <c:tickLblPos val="nextTo"/>
        <c:crossAx val="2116584552"/>
        <c:crosses val="autoZero"/>
        <c:crossBetween val="between"/>
        <c:majorUnit val="0.1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"/>
          <c:y val="0.0578703703703704"/>
          <c:w val="1.0"/>
          <c:h val="0.94092847769028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Facilities &amp; Resources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30"/>
            <c:spPr>
              <a:solidFill>
                <a:schemeClr val="accent1"/>
              </a:solidFill>
              <a:ln>
                <a:noFill/>
              </a:ln>
            </c:spPr>
          </c:marker>
          <c:dPt>
            <c:idx val="0"/>
            <c:marker>
              <c:spPr>
                <a:solidFill>
                  <a:schemeClr val="tx2"/>
                </a:solidFill>
                <a:ln>
                  <a:noFill/>
                </a:ln>
              </c:spPr>
            </c:marker>
            <c:bubble3D val="0"/>
            <c:spPr>
              <a:ln>
                <a:noFill/>
              </a:ln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23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3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2014.0</c:v>
                </c:pt>
                <c:pt idx="1">
                  <c:v>2016.0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74.0</c:v>
                </c:pt>
                <c:pt idx="1">
                  <c:v>75.0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6500120"/>
        <c:axId val="2116503096"/>
      </c:lineChart>
      <c:catAx>
        <c:axId val="2116500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16503096"/>
        <c:crosses val="autoZero"/>
        <c:auto val="1"/>
        <c:lblAlgn val="ctr"/>
        <c:lblOffset val="100"/>
        <c:noMultiLvlLbl val="1"/>
      </c:catAx>
      <c:valAx>
        <c:axId val="2116503096"/>
        <c:scaling>
          <c:orientation val="minMax"/>
          <c:max val="100.0"/>
          <c:min val="0.0"/>
        </c:scaling>
        <c:delete val="1"/>
        <c:axPos val="l"/>
        <c:numFmt formatCode="General" sourceLinked="1"/>
        <c:majorTickMark val="out"/>
        <c:minorTickMark val="none"/>
        <c:tickLblPos val="nextTo"/>
        <c:crossAx val="2116500120"/>
        <c:crosses val="autoZero"/>
        <c:crossBetween val="between"/>
        <c:majorUnit val="0.1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"/>
          <c:y val="0.0810185185185185"/>
          <c:w val="0.991262412673193"/>
          <c:h val="0.91898148148148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Managing Student Conduct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30"/>
            <c:spPr>
              <a:solidFill>
                <a:schemeClr val="accent1"/>
              </a:solidFill>
              <a:ln>
                <a:noFill/>
              </a:ln>
            </c:spPr>
          </c:marker>
          <c:dPt>
            <c:idx val="0"/>
            <c:marker>
              <c:spPr>
                <a:solidFill>
                  <a:schemeClr val="tx2"/>
                </a:solidFill>
                <a:ln>
                  <a:noFill/>
                </a:ln>
              </c:spPr>
            </c:marker>
            <c:bubble3D val="0"/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23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3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2014.0</c:v>
                </c:pt>
                <c:pt idx="1">
                  <c:v>2016.0</c:v>
                </c:pt>
              </c:numCache>
            </c:numRef>
          </c:cat>
          <c:val>
            <c:numRef>
              <c:f>Sheet1!$B$2:$B$3</c:f>
              <c:numCache>
                <c:formatCode>0</c:formatCode>
                <c:ptCount val="2"/>
                <c:pt idx="0">
                  <c:v>65.0</c:v>
                </c:pt>
                <c:pt idx="1">
                  <c:v>71.0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6467672"/>
        <c:axId val="2116470712"/>
      </c:lineChart>
      <c:catAx>
        <c:axId val="21164676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16470712"/>
        <c:crosses val="autoZero"/>
        <c:auto val="1"/>
        <c:lblAlgn val="ctr"/>
        <c:lblOffset val="100"/>
        <c:noMultiLvlLbl val="1"/>
      </c:catAx>
      <c:valAx>
        <c:axId val="2116470712"/>
        <c:scaling>
          <c:orientation val="minMax"/>
          <c:max val="100.0"/>
          <c:min val="0.0"/>
        </c:scaling>
        <c:delete val="1"/>
        <c:axPos val="l"/>
        <c:numFmt formatCode="0" sourceLinked="1"/>
        <c:majorTickMark val="out"/>
        <c:minorTickMark val="none"/>
        <c:tickLblPos val="nextTo"/>
        <c:crossAx val="2116467672"/>
        <c:crosses val="autoZero"/>
        <c:crossBetween val="between"/>
        <c:majorUnit val="50.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87037037037037"/>
          <c:y val="0.0578703703703704"/>
          <c:w val="0.921296296296296"/>
          <c:h val="0.94092847769028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Teacher Leadership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30"/>
            <c:spPr>
              <a:solidFill>
                <a:schemeClr val="accent1"/>
              </a:solidFill>
              <a:ln w="25400">
                <a:solidFill>
                  <a:schemeClr val="accent1"/>
                </a:solidFill>
              </a:ln>
            </c:spPr>
          </c:marker>
          <c:dPt>
            <c:idx val="0"/>
            <c:marker>
              <c:spPr>
                <a:solidFill>
                  <a:schemeClr val="tx2"/>
                </a:solidFill>
                <a:ln w="25400">
                  <a:noFill/>
                </a:ln>
              </c:spPr>
            </c:marker>
            <c:bubble3D val="0"/>
            <c:spPr>
              <a:ln>
                <a:noFill/>
              </a:ln>
            </c:spPr>
          </c:dPt>
          <c:dLbls>
            <c:dLbl>
              <c:idx val="1"/>
              <c:spPr>
                <a:noFill/>
              </c:spPr>
              <c:txPr>
                <a:bodyPr/>
                <a:lstStyle/>
                <a:p>
                  <a:pPr>
                    <a:defRPr sz="2300" b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2300" b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2014.0</c:v>
                </c:pt>
                <c:pt idx="1">
                  <c:v>2016.0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64.0</c:v>
                </c:pt>
                <c:pt idx="1">
                  <c:v>74.0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6466552"/>
        <c:axId val="2116434424"/>
      </c:lineChart>
      <c:catAx>
        <c:axId val="21164665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16434424"/>
        <c:crosses val="autoZero"/>
        <c:auto val="1"/>
        <c:lblAlgn val="ctr"/>
        <c:lblOffset val="100"/>
        <c:noMultiLvlLbl val="1"/>
      </c:catAx>
      <c:valAx>
        <c:axId val="2116434424"/>
        <c:scaling>
          <c:orientation val="minMax"/>
          <c:max val="100.0"/>
          <c:min val="0.0"/>
        </c:scaling>
        <c:delete val="1"/>
        <c:axPos val="l"/>
        <c:numFmt formatCode="General" sourceLinked="1"/>
        <c:majorTickMark val="out"/>
        <c:minorTickMark val="none"/>
        <c:tickLblPos val="nextTo"/>
        <c:crossAx val="2116466552"/>
        <c:crosses val="autoZero"/>
        <c:crossBetween val="between"/>
        <c:majorUnit val="0.1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14.JPG"/><Relationship Id="rId7" Type="http://schemas.openxmlformats.org/officeDocument/2006/relationships/image" Target="../media/image15.JPG"/><Relationship Id="rId8" Type="http://schemas.openxmlformats.org/officeDocument/2006/relationships/image" Target="../media/image16.JPG"/><Relationship Id="rId1" Type="http://schemas.openxmlformats.org/officeDocument/2006/relationships/image" Target="../media/image9.JPG"/><Relationship Id="rId2" Type="http://schemas.openxmlformats.org/officeDocument/2006/relationships/image" Target="../media/image10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14.JPG"/><Relationship Id="rId7" Type="http://schemas.openxmlformats.org/officeDocument/2006/relationships/image" Target="../media/image15.JPG"/><Relationship Id="rId8" Type="http://schemas.openxmlformats.org/officeDocument/2006/relationships/image" Target="../media/image16.JPG"/><Relationship Id="rId1" Type="http://schemas.openxmlformats.org/officeDocument/2006/relationships/image" Target="../media/image9.JPG"/><Relationship Id="rId2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6E03FF-804B-4EE2-88BF-62AA13A4C525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1" csCatId="colorful" phldr="1"/>
      <dgm:spPr/>
    </dgm:pt>
    <dgm:pt modelId="{22824C4D-2BFA-49EF-80F0-5E5415E64875}">
      <dgm:prSet phldrT="[Text]" custT="1"/>
      <dgm:spPr/>
      <dgm:t>
        <a:bodyPr/>
        <a:lstStyle/>
        <a:p>
          <a:r>
            <a:rPr lang="en-US" sz="1400" b="1" dirty="0" smtClean="0"/>
            <a:t>Use of Time</a:t>
          </a:r>
          <a:endParaRPr lang="en-US" sz="1400" b="1" dirty="0"/>
        </a:p>
      </dgm:t>
    </dgm:pt>
    <dgm:pt modelId="{F75244C7-F862-4ED9-B8DA-37EF59FAA989}" type="parTrans" cxnId="{3CCB1003-45ED-4580-AAD2-153C57F0EC78}">
      <dgm:prSet/>
      <dgm:spPr/>
      <dgm:t>
        <a:bodyPr/>
        <a:lstStyle/>
        <a:p>
          <a:endParaRPr lang="en-US"/>
        </a:p>
      </dgm:t>
    </dgm:pt>
    <dgm:pt modelId="{F639A1AE-3058-44B8-BC33-E45A1F30BE92}" type="sibTrans" cxnId="{3CCB1003-45ED-4580-AAD2-153C57F0EC78}">
      <dgm:prSet/>
      <dgm:spPr>
        <a:blipFill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en-US"/>
        </a:p>
      </dgm:t>
    </dgm:pt>
    <dgm:pt modelId="{94DBB90C-B199-43FC-BC50-65359291D3E1}">
      <dgm:prSet phldrT="[Text]" custT="1"/>
      <dgm:spPr/>
      <dgm:t>
        <a:bodyPr/>
        <a:lstStyle/>
        <a:p>
          <a:r>
            <a:rPr lang="en-US" sz="1400" b="1" dirty="0" smtClean="0"/>
            <a:t>Facilities and Resources</a:t>
          </a:r>
          <a:endParaRPr lang="en-US" sz="1400" b="1" dirty="0"/>
        </a:p>
      </dgm:t>
    </dgm:pt>
    <dgm:pt modelId="{C46DC8B0-BD7E-497B-8307-777D9D332D71}" type="parTrans" cxnId="{4439F9F9-AD1D-476D-90E4-3F402FEA870D}">
      <dgm:prSet/>
      <dgm:spPr/>
      <dgm:t>
        <a:bodyPr/>
        <a:lstStyle/>
        <a:p>
          <a:endParaRPr lang="en-US"/>
        </a:p>
      </dgm:t>
    </dgm:pt>
    <dgm:pt modelId="{676D0A36-0121-4609-839E-01B1C7989CFF}" type="sibTrans" cxnId="{4439F9F9-AD1D-476D-90E4-3F402FEA870D}">
      <dgm:prSet/>
      <dgm:spPr>
        <a:blipFill dpi="0" rotWithShape="1">
          <a:blip xmlns:r="http://schemas.openxmlformats.org/officeDocument/2006/relationships"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082" r="1082"/>
          </a:stretch>
        </a:blipFill>
      </dgm:spPr>
      <dgm:t>
        <a:bodyPr/>
        <a:lstStyle/>
        <a:p>
          <a:endParaRPr lang="en-US"/>
        </a:p>
      </dgm:t>
    </dgm:pt>
    <dgm:pt modelId="{3513C1C7-044F-41CF-ADCB-83BC8F6CECC5}">
      <dgm:prSet phldrT="[Text]" custT="1"/>
      <dgm:spPr/>
      <dgm:t>
        <a:bodyPr/>
        <a:lstStyle/>
        <a:p>
          <a:r>
            <a:rPr lang="en-US" sz="1200" b="1" dirty="0" smtClean="0"/>
            <a:t>Community Support and Involvement</a:t>
          </a:r>
          <a:endParaRPr lang="en-US" sz="1200" b="1" dirty="0"/>
        </a:p>
      </dgm:t>
    </dgm:pt>
    <dgm:pt modelId="{9A491F98-F9F2-46E4-BAE6-B8153E5CAFD4}" type="parTrans" cxnId="{7AB0853B-C8A8-446B-B86B-5AC46417A252}">
      <dgm:prSet/>
      <dgm:spPr/>
      <dgm:t>
        <a:bodyPr/>
        <a:lstStyle/>
        <a:p>
          <a:endParaRPr lang="en-US"/>
        </a:p>
      </dgm:t>
    </dgm:pt>
    <dgm:pt modelId="{3A6AA80E-F054-4C61-B9D5-C113EE5EBB33}" type="sibTrans" cxnId="{7AB0853B-C8A8-446B-B86B-5AC46417A252}">
      <dgm:prSet/>
      <dgm:spPr>
        <a:blipFill dpi="0" rotWithShape="1">
          <a:blip xmlns:r="http://schemas.openxmlformats.org/officeDocument/2006/relationships"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7336" b="7336"/>
          </a:stretch>
        </a:blipFill>
      </dgm:spPr>
      <dgm:t>
        <a:bodyPr/>
        <a:lstStyle/>
        <a:p>
          <a:endParaRPr lang="en-US"/>
        </a:p>
      </dgm:t>
    </dgm:pt>
    <dgm:pt modelId="{D202ADDF-8CD6-4C24-9565-59D77EB597CD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400" b="1" dirty="0" smtClean="0"/>
            <a:t>Managing Student Conduct</a:t>
          </a:r>
          <a:endParaRPr lang="en-US" sz="1400" b="1" dirty="0"/>
        </a:p>
      </dgm:t>
    </dgm:pt>
    <dgm:pt modelId="{0ACB57B8-A1E6-494C-8B0E-AA1E49E521C3}" type="parTrans" cxnId="{139C2346-7D4A-4E5C-8AC5-BE8A50D5C3ED}">
      <dgm:prSet/>
      <dgm:spPr/>
      <dgm:t>
        <a:bodyPr/>
        <a:lstStyle/>
        <a:p>
          <a:endParaRPr lang="en-US"/>
        </a:p>
      </dgm:t>
    </dgm:pt>
    <dgm:pt modelId="{42FF812E-D0DF-4471-93C0-A44F7F8E7ABF}" type="sibTrans" cxnId="{139C2346-7D4A-4E5C-8AC5-BE8A50D5C3ED}">
      <dgm:prSet/>
      <dgm:spPr>
        <a:blipFill>
          <a:blip xmlns:r="http://schemas.openxmlformats.org/officeDocument/2006/relationships"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en-US"/>
        </a:p>
      </dgm:t>
    </dgm:pt>
    <dgm:pt modelId="{169FE4C9-E14C-42D7-832B-0D4F46D964EE}">
      <dgm:prSet phldrT="[Text]" custT="1"/>
      <dgm:spPr>
        <a:solidFill>
          <a:schemeClr val="accent3"/>
        </a:solidFill>
      </dgm:spPr>
      <dgm:t>
        <a:bodyPr tIns="0" bIns="0"/>
        <a:lstStyle/>
        <a:p>
          <a:r>
            <a:rPr lang="en-US" sz="1400" b="1" dirty="0" smtClean="0"/>
            <a:t>Teacher </a:t>
          </a:r>
          <a:r>
            <a:rPr lang="en-US" sz="1350" b="1" dirty="0" smtClean="0"/>
            <a:t>Leadership</a:t>
          </a:r>
          <a:endParaRPr lang="en-US" sz="1350" b="1" dirty="0"/>
        </a:p>
      </dgm:t>
    </dgm:pt>
    <dgm:pt modelId="{18AB6990-5B7E-4ABB-96E7-8053BE51E1BE}" type="parTrans" cxnId="{0A8C1B8E-922D-4485-A0F2-27B58F26312F}">
      <dgm:prSet/>
      <dgm:spPr/>
      <dgm:t>
        <a:bodyPr/>
        <a:lstStyle/>
        <a:p>
          <a:endParaRPr lang="en-US"/>
        </a:p>
      </dgm:t>
    </dgm:pt>
    <dgm:pt modelId="{40A967D9-70B4-41E3-9E37-CB4DB0520B0E}" type="sibTrans" cxnId="{0A8C1B8E-922D-4485-A0F2-27B58F26312F}">
      <dgm:prSet/>
      <dgm:spPr>
        <a:blipFill dpi="0" rotWithShape="1">
          <a:blip xmlns:r="http://schemas.openxmlformats.org/officeDocument/2006/relationships"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2518" b="2518"/>
          </a:stretch>
        </a:blipFill>
        <a:ln>
          <a:solidFill>
            <a:schemeClr val="accent3"/>
          </a:solidFill>
        </a:ln>
      </dgm:spPr>
      <dgm:t>
        <a:bodyPr/>
        <a:lstStyle/>
        <a:p>
          <a:endParaRPr lang="en-US"/>
        </a:p>
      </dgm:t>
    </dgm:pt>
    <dgm:pt modelId="{9F5F9B8C-270E-4605-8F61-5CC69821E22C}">
      <dgm:prSet phldrT="[Text]" custT="1"/>
      <dgm:spPr/>
      <dgm:t>
        <a:bodyPr/>
        <a:lstStyle/>
        <a:p>
          <a:r>
            <a:rPr lang="en-US" sz="1400" b="1" dirty="0" smtClean="0"/>
            <a:t>School </a:t>
          </a:r>
          <a:r>
            <a:rPr lang="en-US" sz="1350" b="1" dirty="0" smtClean="0"/>
            <a:t>Leadership</a:t>
          </a:r>
          <a:endParaRPr lang="en-US" sz="1350" b="1" dirty="0"/>
        </a:p>
      </dgm:t>
    </dgm:pt>
    <dgm:pt modelId="{E064816D-F490-4705-A608-76C3545E04C3}" type="parTrans" cxnId="{391D2422-014C-4B89-9150-C6057DB3D365}">
      <dgm:prSet/>
      <dgm:spPr/>
      <dgm:t>
        <a:bodyPr/>
        <a:lstStyle/>
        <a:p>
          <a:endParaRPr lang="en-US"/>
        </a:p>
      </dgm:t>
    </dgm:pt>
    <dgm:pt modelId="{EFEE61BE-A91B-4A59-AD4E-F6D6D71F1AD6}" type="sibTrans" cxnId="{391D2422-014C-4B89-9150-C6057DB3D365}">
      <dgm:prSet/>
      <dgm:spPr>
        <a:blipFill dpi="0" rotWithShape="1">
          <a:blip xmlns:r="http://schemas.openxmlformats.org/officeDocument/2006/relationships"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609" b="1609"/>
          </a:stretch>
        </a:blipFill>
        <a:ln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4EE21A51-0C5B-4021-9D30-976E7AA2FE33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200" b="1" dirty="0" smtClean="0"/>
            <a:t>Professional </a:t>
          </a:r>
          <a:r>
            <a:rPr lang="en-US" sz="1100" b="1" dirty="0" smtClean="0"/>
            <a:t>Development</a:t>
          </a:r>
          <a:endParaRPr lang="en-US" sz="1100" b="1" dirty="0"/>
        </a:p>
      </dgm:t>
    </dgm:pt>
    <dgm:pt modelId="{C67A33DF-5A4D-449F-BBE6-3601D01AF0CD}" type="parTrans" cxnId="{3F61E457-996E-4309-BCE2-12950F41EF5C}">
      <dgm:prSet/>
      <dgm:spPr/>
      <dgm:t>
        <a:bodyPr/>
        <a:lstStyle/>
        <a:p>
          <a:endParaRPr lang="en-US"/>
        </a:p>
      </dgm:t>
    </dgm:pt>
    <dgm:pt modelId="{987BFEBF-9DB1-4343-A811-24F6B96ED980}" type="sibTrans" cxnId="{3F61E457-996E-4309-BCE2-12950F41EF5C}">
      <dgm:prSet/>
      <dgm:spPr>
        <a:blipFill>
          <a:blip xmlns:r="http://schemas.openxmlformats.org/officeDocument/2006/relationships"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6D14A12F-5FC9-4664-B97D-1CB8B9EBE058}">
      <dgm:prSet phldrT="[Text]"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200" b="1" dirty="0" smtClean="0"/>
            <a:t>Instructional Practices and Support</a:t>
          </a:r>
          <a:endParaRPr lang="en-US" sz="1200" b="1" dirty="0"/>
        </a:p>
      </dgm:t>
    </dgm:pt>
    <dgm:pt modelId="{C81F754C-4158-4FD6-821D-7D568B0F5295}" type="parTrans" cxnId="{BFFE2B7D-B3DF-49F6-86EB-1285C5639E8C}">
      <dgm:prSet/>
      <dgm:spPr/>
      <dgm:t>
        <a:bodyPr/>
        <a:lstStyle/>
        <a:p>
          <a:endParaRPr lang="en-US"/>
        </a:p>
      </dgm:t>
    </dgm:pt>
    <dgm:pt modelId="{9FF19087-ACAB-41FE-91CA-ACEDB462163D}" type="sibTrans" cxnId="{BFFE2B7D-B3DF-49F6-86EB-1285C5639E8C}">
      <dgm:prSet/>
      <dgm:spPr>
        <a:blipFill dpi="0" rotWithShape="1">
          <a:blip xmlns:r="http://schemas.openxmlformats.org/officeDocument/2006/relationships"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6099" b="6099"/>
          </a:stretch>
        </a:blipFill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2501FD11-927B-4F99-A3A6-DEA90F33E5F5}" type="pres">
      <dgm:prSet presAssocID="{2A6E03FF-804B-4EE2-88BF-62AA13A4C525}" presName="Name0" presStyleCnt="0">
        <dgm:presLayoutVars>
          <dgm:chMax val="21"/>
          <dgm:chPref val="21"/>
        </dgm:presLayoutVars>
      </dgm:prSet>
      <dgm:spPr/>
    </dgm:pt>
    <dgm:pt modelId="{2E4C6DD1-D9FD-4143-A041-54C992AA4ADC}" type="pres">
      <dgm:prSet presAssocID="{22824C4D-2BFA-49EF-80F0-5E5415E64875}" presName="text1" presStyleCnt="0"/>
      <dgm:spPr/>
    </dgm:pt>
    <dgm:pt modelId="{DFC8A47D-9BF8-465F-888E-8A5D29602FA7}" type="pres">
      <dgm:prSet presAssocID="{22824C4D-2BFA-49EF-80F0-5E5415E64875}" presName="textRepeatNode" presStyleLbl="align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532D7-00C3-4A73-A6DD-D00799E2CB73}" type="pres">
      <dgm:prSet presAssocID="{22824C4D-2BFA-49EF-80F0-5E5415E64875}" presName="textaccent1" presStyleCnt="0"/>
      <dgm:spPr/>
    </dgm:pt>
    <dgm:pt modelId="{E55F6DD9-CDFB-43F6-AF3F-3AD07BFDB243}" type="pres">
      <dgm:prSet presAssocID="{22824C4D-2BFA-49EF-80F0-5E5415E64875}" presName="accentRepeatNode" presStyleLbl="solidAlignAcc1" presStyleIdx="0" presStyleCnt="16"/>
      <dgm:spPr>
        <a:solidFill>
          <a:schemeClr val="accent2"/>
        </a:solidFill>
      </dgm:spPr>
    </dgm:pt>
    <dgm:pt modelId="{45B88FAB-E07B-443E-B35C-AEA06D2E8A3D}" type="pres">
      <dgm:prSet presAssocID="{F639A1AE-3058-44B8-BC33-E45A1F30BE92}" presName="image1" presStyleCnt="0"/>
      <dgm:spPr/>
    </dgm:pt>
    <dgm:pt modelId="{9D468D99-61C2-4A68-BFC9-36A5138B94F1}" type="pres">
      <dgm:prSet presAssocID="{F639A1AE-3058-44B8-BC33-E45A1F30BE92}" presName="imageRepeatNode" presStyleLbl="alignAcc1" presStyleIdx="0" presStyleCnt="8"/>
      <dgm:spPr/>
      <dgm:t>
        <a:bodyPr/>
        <a:lstStyle/>
        <a:p>
          <a:endParaRPr lang="en-US"/>
        </a:p>
      </dgm:t>
    </dgm:pt>
    <dgm:pt modelId="{2A40796A-D901-45E3-ADAE-AC8B7D5B3C2B}" type="pres">
      <dgm:prSet presAssocID="{F639A1AE-3058-44B8-BC33-E45A1F30BE92}" presName="imageaccent1" presStyleCnt="0"/>
      <dgm:spPr/>
    </dgm:pt>
    <dgm:pt modelId="{D1FBE4BF-0047-4D98-816A-7423AF803EDF}" type="pres">
      <dgm:prSet presAssocID="{F639A1AE-3058-44B8-BC33-E45A1F30BE92}" presName="accentRepeatNode" presStyleLbl="solidAlignAcc1" presStyleIdx="1" presStyleCnt="16"/>
      <dgm:spPr>
        <a:ln>
          <a:noFill/>
        </a:ln>
      </dgm:spPr>
    </dgm:pt>
    <dgm:pt modelId="{62260A06-36AD-41F8-BCFB-CDAF366A3CF7}" type="pres">
      <dgm:prSet presAssocID="{94DBB90C-B199-43FC-BC50-65359291D3E1}" presName="text2" presStyleCnt="0"/>
      <dgm:spPr/>
    </dgm:pt>
    <dgm:pt modelId="{4A3F07B5-0910-4615-8BF0-6343ADF07D8E}" type="pres">
      <dgm:prSet presAssocID="{94DBB90C-B199-43FC-BC50-65359291D3E1}" presName="textRepeatNode" presStyleLbl="align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094851-08BE-4470-99E6-7A4BB91CBE49}" type="pres">
      <dgm:prSet presAssocID="{94DBB90C-B199-43FC-BC50-65359291D3E1}" presName="textaccent2" presStyleCnt="0"/>
      <dgm:spPr/>
    </dgm:pt>
    <dgm:pt modelId="{FE83D214-8FF1-425F-8677-B33F4E8A00AB}" type="pres">
      <dgm:prSet presAssocID="{94DBB90C-B199-43FC-BC50-65359291D3E1}" presName="accentRepeatNode" presStyleLbl="solidAlignAcc1" presStyleIdx="2" presStyleCnt="16"/>
      <dgm:spPr>
        <a:solidFill>
          <a:schemeClr val="accent3"/>
        </a:solidFill>
        <a:ln>
          <a:noFill/>
        </a:ln>
      </dgm:spPr>
    </dgm:pt>
    <dgm:pt modelId="{32AC5156-4D93-4F08-917C-B9110FAC4259}" type="pres">
      <dgm:prSet presAssocID="{676D0A36-0121-4609-839E-01B1C7989CFF}" presName="image2" presStyleCnt="0"/>
      <dgm:spPr/>
    </dgm:pt>
    <dgm:pt modelId="{CBC1CE58-ECCE-4028-9AC2-F082225FE304}" type="pres">
      <dgm:prSet presAssocID="{676D0A36-0121-4609-839E-01B1C7989CFF}" presName="imageRepeatNode" presStyleLbl="alignAcc1" presStyleIdx="1" presStyleCnt="8"/>
      <dgm:spPr/>
      <dgm:t>
        <a:bodyPr/>
        <a:lstStyle/>
        <a:p>
          <a:endParaRPr lang="en-US"/>
        </a:p>
      </dgm:t>
    </dgm:pt>
    <dgm:pt modelId="{EA304A66-00F8-4E74-8320-0684B7F0DEA3}" type="pres">
      <dgm:prSet presAssocID="{676D0A36-0121-4609-839E-01B1C7989CFF}" presName="imageaccent2" presStyleCnt="0"/>
      <dgm:spPr/>
    </dgm:pt>
    <dgm:pt modelId="{C7260625-313A-488C-8CEE-123150E86293}" type="pres">
      <dgm:prSet presAssocID="{676D0A36-0121-4609-839E-01B1C7989CFF}" presName="accentRepeatNode" presStyleLbl="solidAlignAcc1" presStyleIdx="3" presStyleCnt="16"/>
      <dgm:spPr>
        <a:ln>
          <a:noFill/>
        </a:ln>
      </dgm:spPr>
    </dgm:pt>
    <dgm:pt modelId="{A4E60F57-7D4B-49B4-A3E9-D331C7EB23A4}" type="pres">
      <dgm:prSet presAssocID="{3513C1C7-044F-41CF-ADCB-83BC8F6CECC5}" presName="text3" presStyleCnt="0"/>
      <dgm:spPr/>
    </dgm:pt>
    <dgm:pt modelId="{BED3EDE6-C6DA-4A6D-9230-2AE9D978B9D1}" type="pres">
      <dgm:prSet presAssocID="{3513C1C7-044F-41CF-ADCB-83BC8F6CECC5}" presName="textRepeatNode" presStyleLbl="align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6FFF39-AFBC-410B-871B-F22E78213CF6}" type="pres">
      <dgm:prSet presAssocID="{3513C1C7-044F-41CF-ADCB-83BC8F6CECC5}" presName="textaccent3" presStyleCnt="0"/>
      <dgm:spPr/>
    </dgm:pt>
    <dgm:pt modelId="{B04CA60D-F946-4D58-940D-4696491C6D15}" type="pres">
      <dgm:prSet presAssocID="{3513C1C7-044F-41CF-ADCB-83BC8F6CECC5}" presName="accentRepeatNode" presStyleLbl="solidAlignAcc1" presStyleIdx="4" presStyleCnt="16"/>
      <dgm:spPr>
        <a:solidFill>
          <a:schemeClr val="accent4"/>
        </a:solidFill>
      </dgm:spPr>
    </dgm:pt>
    <dgm:pt modelId="{9A8B3281-1894-409E-A77F-BE6EDD9CABA9}" type="pres">
      <dgm:prSet presAssocID="{3A6AA80E-F054-4C61-B9D5-C113EE5EBB33}" presName="image3" presStyleCnt="0"/>
      <dgm:spPr/>
    </dgm:pt>
    <dgm:pt modelId="{D19CBBD3-AD4C-4946-A6B7-58346A2BC5E4}" type="pres">
      <dgm:prSet presAssocID="{3A6AA80E-F054-4C61-B9D5-C113EE5EBB33}" presName="imageRepeatNode" presStyleLbl="alignAcc1" presStyleIdx="2" presStyleCnt="8"/>
      <dgm:spPr/>
      <dgm:t>
        <a:bodyPr/>
        <a:lstStyle/>
        <a:p>
          <a:endParaRPr lang="en-US"/>
        </a:p>
      </dgm:t>
    </dgm:pt>
    <dgm:pt modelId="{6B127B3C-A877-43B3-8E66-D8757D40C019}" type="pres">
      <dgm:prSet presAssocID="{3A6AA80E-F054-4C61-B9D5-C113EE5EBB33}" presName="imageaccent3" presStyleCnt="0"/>
      <dgm:spPr/>
    </dgm:pt>
    <dgm:pt modelId="{FAB84FA4-C69F-49D4-9582-62A52F767C70}" type="pres">
      <dgm:prSet presAssocID="{3A6AA80E-F054-4C61-B9D5-C113EE5EBB33}" presName="accentRepeatNode" presStyleLbl="solidAlignAcc1" presStyleIdx="5" presStyleCnt="16"/>
      <dgm:spPr>
        <a:ln>
          <a:noFill/>
        </a:ln>
      </dgm:spPr>
    </dgm:pt>
    <dgm:pt modelId="{7F3960D2-540D-4665-BC4E-DCDBC4769B81}" type="pres">
      <dgm:prSet presAssocID="{D202ADDF-8CD6-4C24-9565-59D77EB597CD}" presName="text4" presStyleCnt="0"/>
      <dgm:spPr/>
    </dgm:pt>
    <dgm:pt modelId="{95E89332-7041-4ED8-85C6-B3BB20C590D9}" type="pres">
      <dgm:prSet presAssocID="{D202ADDF-8CD6-4C24-9565-59D77EB597CD}" presName="textRepeatNode" presStyleLbl="align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2C54E4-830C-4F22-91F5-1DAB9A643804}" type="pres">
      <dgm:prSet presAssocID="{D202ADDF-8CD6-4C24-9565-59D77EB597CD}" presName="textaccent4" presStyleCnt="0"/>
      <dgm:spPr/>
    </dgm:pt>
    <dgm:pt modelId="{F6D43639-249E-45E8-B0DA-07AAE243D3E7}" type="pres">
      <dgm:prSet presAssocID="{D202ADDF-8CD6-4C24-9565-59D77EB597CD}" presName="accentRepeatNode" presStyleLbl="solidAlignAcc1" presStyleIdx="6" presStyleCnt="16"/>
      <dgm:spPr>
        <a:solidFill>
          <a:schemeClr val="accent6"/>
        </a:solidFill>
        <a:ln>
          <a:noFill/>
        </a:ln>
      </dgm:spPr>
    </dgm:pt>
    <dgm:pt modelId="{72DB9929-3094-4DD0-A941-024835F029C1}" type="pres">
      <dgm:prSet presAssocID="{42FF812E-D0DF-4471-93C0-A44F7F8E7ABF}" presName="image4" presStyleCnt="0"/>
      <dgm:spPr/>
    </dgm:pt>
    <dgm:pt modelId="{67AB80E0-F970-4CE0-9D64-28DF34BC02C2}" type="pres">
      <dgm:prSet presAssocID="{42FF812E-D0DF-4471-93C0-A44F7F8E7ABF}" presName="imageRepeatNode" presStyleLbl="alignAcc1" presStyleIdx="3" presStyleCnt="8"/>
      <dgm:spPr/>
      <dgm:t>
        <a:bodyPr/>
        <a:lstStyle/>
        <a:p>
          <a:endParaRPr lang="en-US"/>
        </a:p>
      </dgm:t>
    </dgm:pt>
    <dgm:pt modelId="{47FF5CC2-9C09-4CB8-AC15-17D32D013037}" type="pres">
      <dgm:prSet presAssocID="{42FF812E-D0DF-4471-93C0-A44F7F8E7ABF}" presName="imageaccent4" presStyleCnt="0"/>
      <dgm:spPr/>
    </dgm:pt>
    <dgm:pt modelId="{3DDFD1F5-1E64-4BF7-B2A2-0867519F85C1}" type="pres">
      <dgm:prSet presAssocID="{42FF812E-D0DF-4471-93C0-A44F7F8E7ABF}" presName="accentRepeatNode" presStyleLbl="solidAlignAcc1" presStyleIdx="7" presStyleCnt="16"/>
      <dgm:spPr>
        <a:noFill/>
        <a:ln>
          <a:noFill/>
        </a:ln>
      </dgm:spPr>
    </dgm:pt>
    <dgm:pt modelId="{364B3071-2630-43E6-8F8D-E1F5F90FDC86}" type="pres">
      <dgm:prSet presAssocID="{169FE4C9-E14C-42D7-832B-0D4F46D964EE}" presName="text5" presStyleCnt="0"/>
      <dgm:spPr/>
    </dgm:pt>
    <dgm:pt modelId="{C75A3B20-D4C6-43C1-BCA1-51A67F564C90}" type="pres">
      <dgm:prSet presAssocID="{169FE4C9-E14C-42D7-832B-0D4F46D964EE}" presName="textRepeatNode" presStyleLbl="align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293382-6434-46DD-80EE-780F4455A15D}" type="pres">
      <dgm:prSet presAssocID="{169FE4C9-E14C-42D7-832B-0D4F46D964EE}" presName="textaccent5" presStyleCnt="0"/>
      <dgm:spPr/>
    </dgm:pt>
    <dgm:pt modelId="{4D6671E7-E85A-475A-9918-25E9C6FA9246}" type="pres">
      <dgm:prSet presAssocID="{169FE4C9-E14C-42D7-832B-0D4F46D964EE}" presName="accentRepeatNode" presStyleLbl="solidAlignAcc1" presStyleIdx="8" presStyleCnt="16"/>
      <dgm:spPr>
        <a:solidFill>
          <a:schemeClr val="accent3"/>
        </a:solidFill>
        <a:ln>
          <a:noFill/>
        </a:ln>
      </dgm:spPr>
    </dgm:pt>
    <dgm:pt modelId="{97E1FB03-D187-4708-AD0B-8D7E99279416}" type="pres">
      <dgm:prSet presAssocID="{40A967D9-70B4-41E3-9E37-CB4DB0520B0E}" presName="image5" presStyleCnt="0"/>
      <dgm:spPr/>
    </dgm:pt>
    <dgm:pt modelId="{F3D30E13-57D7-446F-AB15-4855D571B910}" type="pres">
      <dgm:prSet presAssocID="{40A967D9-70B4-41E3-9E37-CB4DB0520B0E}" presName="imageRepeatNode" presStyleLbl="alignAcc1" presStyleIdx="4" presStyleCnt="8"/>
      <dgm:spPr/>
      <dgm:t>
        <a:bodyPr/>
        <a:lstStyle/>
        <a:p>
          <a:endParaRPr lang="en-US"/>
        </a:p>
      </dgm:t>
    </dgm:pt>
    <dgm:pt modelId="{86F12E6A-FC03-40C3-AF99-0A4BCE06F666}" type="pres">
      <dgm:prSet presAssocID="{40A967D9-70B4-41E3-9E37-CB4DB0520B0E}" presName="imageaccent5" presStyleCnt="0"/>
      <dgm:spPr/>
    </dgm:pt>
    <dgm:pt modelId="{83A274F8-F3FA-424A-B223-F9C524B9F989}" type="pres">
      <dgm:prSet presAssocID="{40A967D9-70B4-41E3-9E37-CB4DB0520B0E}" presName="accentRepeatNode" presStyleLbl="solidAlignAcc1" presStyleIdx="9" presStyleCnt="16"/>
      <dgm:spPr>
        <a:ln>
          <a:noFill/>
        </a:ln>
      </dgm:spPr>
    </dgm:pt>
    <dgm:pt modelId="{0DA97E05-4D45-421D-B56C-4A9A6ECB196C}" type="pres">
      <dgm:prSet presAssocID="{9F5F9B8C-270E-4605-8F61-5CC69821E22C}" presName="text6" presStyleCnt="0"/>
      <dgm:spPr/>
    </dgm:pt>
    <dgm:pt modelId="{28E6F392-DC31-4702-88BA-1D9095988E54}" type="pres">
      <dgm:prSet presAssocID="{9F5F9B8C-270E-4605-8F61-5CC69821E22C}" presName="textRepeatNode" presStyleLbl="align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20248A-7A82-44E1-BD24-33F756B11D4D}" type="pres">
      <dgm:prSet presAssocID="{9F5F9B8C-270E-4605-8F61-5CC69821E22C}" presName="textaccent6" presStyleCnt="0"/>
      <dgm:spPr/>
    </dgm:pt>
    <dgm:pt modelId="{93C6B838-70FB-4985-9661-2D06CC8FB767}" type="pres">
      <dgm:prSet presAssocID="{9F5F9B8C-270E-4605-8F61-5CC69821E22C}" presName="accentRepeatNode" presStyleLbl="solidAlignAcc1" presStyleIdx="10" presStyleCnt="16"/>
      <dgm:spPr>
        <a:solidFill>
          <a:schemeClr val="accent2"/>
        </a:solidFill>
        <a:ln>
          <a:noFill/>
        </a:ln>
      </dgm:spPr>
    </dgm:pt>
    <dgm:pt modelId="{D94092F6-D334-4493-9EEF-4520D7B72A6B}" type="pres">
      <dgm:prSet presAssocID="{EFEE61BE-A91B-4A59-AD4E-F6D6D71F1AD6}" presName="image6" presStyleCnt="0"/>
      <dgm:spPr/>
    </dgm:pt>
    <dgm:pt modelId="{18123F74-9A3A-4C14-9F36-41602921E4C6}" type="pres">
      <dgm:prSet presAssocID="{EFEE61BE-A91B-4A59-AD4E-F6D6D71F1AD6}" presName="imageRepeatNode" presStyleLbl="alignAcc1" presStyleIdx="5" presStyleCnt="8"/>
      <dgm:spPr/>
      <dgm:t>
        <a:bodyPr/>
        <a:lstStyle/>
        <a:p>
          <a:endParaRPr lang="en-US"/>
        </a:p>
      </dgm:t>
    </dgm:pt>
    <dgm:pt modelId="{D01BD5B0-B654-42D6-B58D-141E1AC46472}" type="pres">
      <dgm:prSet presAssocID="{EFEE61BE-A91B-4A59-AD4E-F6D6D71F1AD6}" presName="imageaccent6" presStyleCnt="0"/>
      <dgm:spPr/>
    </dgm:pt>
    <dgm:pt modelId="{5A2A1526-A636-4D7F-8B27-456C790FBA4C}" type="pres">
      <dgm:prSet presAssocID="{EFEE61BE-A91B-4A59-AD4E-F6D6D71F1AD6}" presName="accentRepeatNode" presStyleLbl="solidAlignAcc1" presStyleIdx="11" presStyleCnt="16"/>
      <dgm:spPr>
        <a:ln>
          <a:noFill/>
        </a:ln>
      </dgm:spPr>
    </dgm:pt>
    <dgm:pt modelId="{57453C19-DB30-4A34-B12E-229E15E3DA2A}" type="pres">
      <dgm:prSet presAssocID="{4EE21A51-0C5B-4021-9D30-976E7AA2FE33}" presName="text7" presStyleCnt="0"/>
      <dgm:spPr/>
    </dgm:pt>
    <dgm:pt modelId="{28D67F84-BD4B-458B-834D-AA4E069FEF1B}" type="pres">
      <dgm:prSet presAssocID="{4EE21A51-0C5B-4021-9D30-976E7AA2FE33}" presName="textRepeatNode" presStyleLbl="align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0FC59C-8D1E-4AA3-986D-CDD9398D03E0}" type="pres">
      <dgm:prSet presAssocID="{4EE21A51-0C5B-4021-9D30-976E7AA2FE33}" presName="textaccent7" presStyleCnt="0"/>
      <dgm:spPr/>
    </dgm:pt>
    <dgm:pt modelId="{3441277D-67C4-47CC-BF9D-EC086E5ABD7F}" type="pres">
      <dgm:prSet presAssocID="{4EE21A51-0C5B-4021-9D30-976E7AA2FE33}" presName="accentRepeatNode" presStyleLbl="solidAlignAcc1" presStyleIdx="12" presStyleCnt="16"/>
      <dgm:spPr>
        <a:solidFill>
          <a:schemeClr val="accent1"/>
        </a:solidFill>
        <a:ln>
          <a:noFill/>
        </a:ln>
      </dgm:spPr>
    </dgm:pt>
    <dgm:pt modelId="{D6EA330E-D341-4684-B001-7147C7EA3D03}" type="pres">
      <dgm:prSet presAssocID="{987BFEBF-9DB1-4343-A811-24F6B96ED980}" presName="image7" presStyleCnt="0"/>
      <dgm:spPr/>
    </dgm:pt>
    <dgm:pt modelId="{B32B106B-B204-4C06-9859-11AC6C2310D5}" type="pres">
      <dgm:prSet presAssocID="{987BFEBF-9DB1-4343-A811-24F6B96ED980}" presName="imageRepeatNode" presStyleLbl="alignAcc1" presStyleIdx="6" presStyleCnt="8"/>
      <dgm:spPr/>
      <dgm:t>
        <a:bodyPr/>
        <a:lstStyle/>
        <a:p>
          <a:endParaRPr lang="en-US"/>
        </a:p>
      </dgm:t>
    </dgm:pt>
    <dgm:pt modelId="{19374239-3B1E-4EC1-A31B-EE7F746673BF}" type="pres">
      <dgm:prSet presAssocID="{987BFEBF-9DB1-4343-A811-24F6B96ED980}" presName="imageaccent7" presStyleCnt="0"/>
      <dgm:spPr/>
    </dgm:pt>
    <dgm:pt modelId="{BA610922-C865-4B14-B243-8516DCFC6E99}" type="pres">
      <dgm:prSet presAssocID="{987BFEBF-9DB1-4343-A811-24F6B96ED980}" presName="accentRepeatNode" presStyleLbl="solidAlignAcc1" presStyleIdx="13" presStyleCnt="16"/>
      <dgm:spPr>
        <a:ln>
          <a:noFill/>
        </a:ln>
      </dgm:spPr>
    </dgm:pt>
    <dgm:pt modelId="{1DBD432F-B226-4575-B37C-46C1EA49B94C}" type="pres">
      <dgm:prSet presAssocID="{6D14A12F-5FC9-4664-B97D-1CB8B9EBE058}" presName="text8" presStyleCnt="0"/>
      <dgm:spPr/>
    </dgm:pt>
    <dgm:pt modelId="{E5CC2466-7AB1-4DE7-B1DC-3B799DBD1506}" type="pres">
      <dgm:prSet presAssocID="{6D14A12F-5FC9-4664-B97D-1CB8B9EBE058}" presName="textRepeatNode" presStyleLbl="align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744770-0013-477C-BC31-74884292B88A}" type="pres">
      <dgm:prSet presAssocID="{6D14A12F-5FC9-4664-B97D-1CB8B9EBE058}" presName="textaccent8" presStyleCnt="0"/>
      <dgm:spPr/>
    </dgm:pt>
    <dgm:pt modelId="{EE07A458-A3E0-4944-96F5-582F9E8DCE36}" type="pres">
      <dgm:prSet presAssocID="{6D14A12F-5FC9-4664-B97D-1CB8B9EBE058}" presName="accentRepeatNode" presStyleLbl="solidAlignAcc1" presStyleIdx="14" presStyleCnt="16"/>
      <dgm:spPr>
        <a:solidFill>
          <a:schemeClr val="accent1"/>
        </a:solidFill>
        <a:ln>
          <a:noFill/>
        </a:ln>
      </dgm:spPr>
    </dgm:pt>
    <dgm:pt modelId="{E97290B2-F760-46D6-83F6-B0D4134BA7E5}" type="pres">
      <dgm:prSet presAssocID="{9FF19087-ACAB-41FE-91CA-ACEDB462163D}" presName="image8" presStyleCnt="0"/>
      <dgm:spPr/>
    </dgm:pt>
    <dgm:pt modelId="{43F50B20-A81E-46EC-8576-84AACDB3A0AA}" type="pres">
      <dgm:prSet presAssocID="{9FF19087-ACAB-41FE-91CA-ACEDB462163D}" presName="imageRepeatNode" presStyleLbl="alignAcc1" presStyleIdx="7" presStyleCnt="8"/>
      <dgm:spPr/>
      <dgm:t>
        <a:bodyPr/>
        <a:lstStyle/>
        <a:p>
          <a:endParaRPr lang="en-US"/>
        </a:p>
      </dgm:t>
    </dgm:pt>
    <dgm:pt modelId="{6F05932C-C8B0-402A-AF27-9B2D760BF5D7}" type="pres">
      <dgm:prSet presAssocID="{9FF19087-ACAB-41FE-91CA-ACEDB462163D}" presName="imageaccent8" presStyleCnt="0"/>
      <dgm:spPr/>
    </dgm:pt>
    <dgm:pt modelId="{D900BF78-CABE-4CEE-884D-C80A5B073A0C}" type="pres">
      <dgm:prSet presAssocID="{9FF19087-ACAB-41FE-91CA-ACEDB462163D}" presName="accentRepeatNode" presStyleLbl="solidAlignAcc1" presStyleIdx="15" presStyleCnt="16"/>
      <dgm:spPr>
        <a:ln>
          <a:noFill/>
        </a:ln>
      </dgm:spPr>
    </dgm:pt>
  </dgm:ptLst>
  <dgm:cxnLst>
    <dgm:cxn modelId="{5581B30A-A360-49A1-BD83-88BAA2EF147E}" type="presOf" srcId="{676D0A36-0121-4609-839E-01B1C7989CFF}" destId="{CBC1CE58-ECCE-4028-9AC2-F082225FE304}" srcOrd="0" destOrd="0" presId="urn:microsoft.com/office/officeart/2008/layout/HexagonCluster"/>
    <dgm:cxn modelId="{4062F8B8-14F7-4C91-B190-C4DEDAA74E33}" type="presOf" srcId="{2A6E03FF-804B-4EE2-88BF-62AA13A4C525}" destId="{2501FD11-927B-4F99-A3A6-DEA90F33E5F5}" srcOrd="0" destOrd="0" presId="urn:microsoft.com/office/officeart/2008/layout/HexagonCluster"/>
    <dgm:cxn modelId="{139C2346-7D4A-4E5C-8AC5-BE8A50D5C3ED}" srcId="{2A6E03FF-804B-4EE2-88BF-62AA13A4C525}" destId="{D202ADDF-8CD6-4C24-9565-59D77EB597CD}" srcOrd="3" destOrd="0" parTransId="{0ACB57B8-A1E6-494C-8B0E-AA1E49E521C3}" sibTransId="{42FF812E-D0DF-4471-93C0-A44F7F8E7ABF}"/>
    <dgm:cxn modelId="{BFFE2B7D-B3DF-49F6-86EB-1285C5639E8C}" srcId="{2A6E03FF-804B-4EE2-88BF-62AA13A4C525}" destId="{6D14A12F-5FC9-4664-B97D-1CB8B9EBE058}" srcOrd="7" destOrd="0" parTransId="{C81F754C-4158-4FD6-821D-7D568B0F5295}" sibTransId="{9FF19087-ACAB-41FE-91CA-ACEDB462163D}"/>
    <dgm:cxn modelId="{0A8C1B8E-922D-4485-A0F2-27B58F26312F}" srcId="{2A6E03FF-804B-4EE2-88BF-62AA13A4C525}" destId="{169FE4C9-E14C-42D7-832B-0D4F46D964EE}" srcOrd="4" destOrd="0" parTransId="{18AB6990-5B7E-4ABB-96E7-8053BE51E1BE}" sibTransId="{40A967D9-70B4-41E3-9E37-CB4DB0520B0E}"/>
    <dgm:cxn modelId="{CD765790-36DF-4BB4-8379-2A2E5EAE1973}" type="presOf" srcId="{42FF812E-D0DF-4471-93C0-A44F7F8E7ABF}" destId="{67AB80E0-F970-4CE0-9D64-28DF34BC02C2}" srcOrd="0" destOrd="0" presId="urn:microsoft.com/office/officeart/2008/layout/HexagonCluster"/>
    <dgm:cxn modelId="{3E1A8EF7-7AA5-435A-9744-6493C91A748F}" type="presOf" srcId="{40A967D9-70B4-41E3-9E37-CB4DB0520B0E}" destId="{F3D30E13-57D7-446F-AB15-4855D571B910}" srcOrd="0" destOrd="0" presId="urn:microsoft.com/office/officeart/2008/layout/HexagonCluster"/>
    <dgm:cxn modelId="{2464C105-CE36-491A-947C-A613223EA121}" type="presOf" srcId="{169FE4C9-E14C-42D7-832B-0D4F46D964EE}" destId="{C75A3B20-D4C6-43C1-BCA1-51A67F564C90}" srcOrd="0" destOrd="0" presId="urn:microsoft.com/office/officeart/2008/layout/HexagonCluster"/>
    <dgm:cxn modelId="{C2680AD5-36B4-4F35-8D33-2DD56E005113}" type="presOf" srcId="{94DBB90C-B199-43FC-BC50-65359291D3E1}" destId="{4A3F07B5-0910-4615-8BF0-6343ADF07D8E}" srcOrd="0" destOrd="0" presId="urn:microsoft.com/office/officeart/2008/layout/HexagonCluster"/>
    <dgm:cxn modelId="{90D79E3C-3748-4BCE-9F0A-09B9A9527839}" type="presOf" srcId="{9F5F9B8C-270E-4605-8F61-5CC69821E22C}" destId="{28E6F392-DC31-4702-88BA-1D9095988E54}" srcOrd="0" destOrd="0" presId="urn:microsoft.com/office/officeart/2008/layout/HexagonCluster"/>
    <dgm:cxn modelId="{3F61E457-996E-4309-BCE2-12950F41EF5C}" srcId="{2A6E03FF-804B-4EE2-88BF-62AA13A4C525}" destId="{4EE21A51-0C5B-4021-9D30-976E7AA2FE33}" srcOrd="6" destOrd="0" parTransId="{C67A33DF-5A4D-449F-BBE6-3601D01AF0CD}" sibTransId="{987BFEBF-9DB1-4343-A811-24F6B96ED980}"/>
    <dgm:cxn modelId="{696E776E-1877-46CA-90DA-BC7D7B94D8C9}" type="presOf" srcId="{4EE21A51-0C5B-4021-9D30-976E7AA2FE33}" destId="{28D67F84-BD4B-458B-834D-AA4E069FEF1B}" srcOrd="0" destOrd="0" presId="urn:microsoft.com/office/officeart/2008/layout/HexagonCluster"/>
    <dgm:cxn modelId="{2D92C61D-353D-480E-B15C-BF40631692DE}" type="presOf" srcId="{3513C1C7-044F-41CF-ADCB-83BC8F6CECC5}" destId="{BED3EDE6-C6DA-4A6D-9230-2AE9D978B9D1}" srcOrd="0" destOrd="0" presId="urn:microsoft.com/office/officeart/2008/layout/HexagonCluster"/>
    <dgm:cxn modelId="{7AB0853B-C8A8-446B-B86B-5AC46417A252}" srcId="{2A6E03FF-804B-4EE2-88BF-62AA13A4C525}" destId="{3513C1C7-044F-41CF-ADCB-83BC8F6CECC5}" srcOrd="2" destOrd="0" parTransId="{9A491F98-F9F2-46E4-BAE6-B8153E5CAFD4}" sibTransId="{3A6AA80E-F054-4C61-B9D5-C113EE5EBB33}"/>
    <dgm:cxn modelId="{1B42B1C4-E15A-48FA-9D30-0F55026F7EED}" type="presOf" srcId="{6D14A12F-5FC9-4664-B97D-1CB8B9EBE058}" destId="{E5CC2466-7AB1-4DE7-B1DC-3B799DBD1506}" srcOrd="0" destOrd="0" presId="urn:microsoft.com/office/officeart/2008/layout/HexagonCluster"/>
    <dgm:cxn modelId="{A17713D7-A050-4B02-85B0-3D81E3F77C93}" type="presOf" srcId="{22824C4D-2BFA-49EF-80F0-5E5415E64875}" destId="{DFC8A47D-9BF8-465F-888E-8A5D29602FA7}" srcOrd="0" destOrd="0" presId="urn:microsoft.com/office/officeart/2008/layout/HexagonCluster"/>
    <dgm:cxn modelId="{64EC4618-E1EE-4653-AE37-859E829B853E}" type="presOf" srcId="{EFEE61BE-A91B-4A59-AD4E-F6D6D71F1AD6}" destId="{18123F74-9A3A-4C14-9F36-41602921E4C6}" srcOrd="0" destOrd="0" presId="urn:microsoft.com/office/officeart/2008/layout/HexagonCluster"/>
    <dgm:cxn modelId="{87270A0E-F853-4409-AF79-C96C54C94889}" type="presOf" srcId="{F639A1AE-3058-44B8-BC33-E45A1F30BE92}" destId="{9D468D99-61C2-4A68-BFC9-36A5138B94F1}" srcOrd="0" destOrd="0" presId="urn:microsoft.com/office/officeart/2008/layout/HexagonCluster"/>
    <dgm:cxn modelId="{42379013-CF85-40DD-A638-F86EDDF88F32}" type="presOf" srcId="{D202ADDF-8CD6-4C24-9565-59D77EB597CD}" destId="{95E89332-7041-4ED8-85C6-B3BB20C590D9}" srcOrd="0" destOrd="0" presId="urn:microsoft.com/office/officeart/2008/layout/HexagonCluster"/>
    <dgm:cxn modelId="{3CCB1003-45ED-4580-AAD2-153C57F0EC78}" srcId="{2A6E03FF-804B-4EE2-88BF-62AA13A4C525}" destId="{22824C4D-2BFA-49EF-80F0-5E5415E64875}" srcOrd="0" destOrd="0" parTransId="{F75244C7-F862-4ED9-B8DA-37EF59FAA989}" sibTransId="{F639A1AE-3058-44B8-BC33-E45A1F30BE92}"/>
    <dgm:cxn modelId="{0DAB4438-2DDE-49F4-A966-8AC00E56FE01}" type="presOf" srcId="{3A6AA80E-F054-4C61-B9D5-C113EE5EBB33}" destId="{D19CBBD3-AD4C-4946-A6B7-58346A2BC5E4}" srcOrd="0" destOrd="0" presId="urn:microsoft.com/office/officeart/2008/layout/HexagonCluster"/>
    <dgm:cxn modelId="{4439F9F9-AD1D-476D-90E4-3F402FEA870D}" srcId="{2A6E03FF-804B-4EE2-88BF-62AA13A4C525}" destId="{94DBB90C-B199-43FC-BC50-65359291D3E1}" srcOrd="1" destOrd="0" parTransId="{C46DC8B0-BD7E-497B-8307-777D9D332D71}" sibTransId="{676D0A36-0121-4609-839E-01B1C7989CFF}"/>
    <dgm:cxn modelId="{7EA187BB-4323-43D4-BB6B-4B07FB28DE25}" type="presOf" srcId="{9FF19087-ACAB-41FE-91CA-ACEDB462163D}" destId="{43F50B20-A81E-46EC-8576-84AACDB3A0AA}" srcOrd="0" destOrd="0" presId="urn:microsoft.com/office/officeart/2008/layout/HexagonCluster"/>
    <dgm:cxn modelId="{81FB875F-BEA7-4CCB-80FE-F06BC31CF14D}" type="presOf" srcId="{987BFEBF-9DB1-4343-A811-24F6B96ED980}" destId="{B32B106B-B204-4C06-9859-11AC6C2310D5}" srcOrd="0" destOrd="0" presId="urn:microsoft.com/office/officeart/2008/layout/HexagonCluster"/>
    <dgm:cxn modelId="{391D2422-014C-4B89-9150-C6057DB3D365}" srcId="{2A6E03FF-804B-4EE2-88BF-62AA13A4C525}" destId="{9F5F9B8C-270E-4605-8F61-5CC69821E22C}" srcOrd="5" destOrd="0" parTransId="{E064816D-F490-4705-A608-76C3545E04C3}" sibTransId="{EFEE61BE-A91B-4A59-AD4E-F6D6D71F1AD6}"/>
    <dgm:cxn modelId="{65FEE914-7C13-4AB9-8785-30BF841D1D2F}" type="presParOf" srcId="{2501FD11-927B-4F99-A3A6-DEA90F33E5F5}" destId="{2E4C6DD1-D9FD-4143-A041-54C992AA4ADC}" srcOrd="0" destOrd="0" presId="urn:microsoft.com/office/officeart/2008/layout/HexagonCluster"/>
    <dgm:cxn modelId="{D71B85C1-B65E-4051-BC5D-FEDDA4A184F5}" type="presParOf" srcId="{2E4C6DD1-D9FD-4143-A041-54C992AA4ADC}" destId="{DFC8A47D-9BF8-465F-888E-8A5D29602FA7}" srcOrd="0" destOrd="0" presId="urn:microsoft.com/office/officeart/2008/layout/HexagonCluster"/>
    <dgm:cxn modelId="{6C7543F4-F756-4106-8A8D-D6102F46E7D7}" type="presParOf" srcId="{2501FD11-927B-4F99-A3A6-DEA90F33E5F5}" destId="{C32532D7-00C3-4A73-A6DD-D00799E2CB73}" srcOrd="1" destOrd="0" presId="urn:microsoft.com/office/officeart/2008/layout/HexagonCluster"/>
    <dgm:cxn modelId="{97C109E9-9B19-4F0A-A986-AD3E9B1570AC}" type="presParOf" srcId="{C32532D7-00C3-4A73-A6DD-D00799E2CB73}" destId="{E55F6DD9-CDFB-43F6-AF3F-3AD07BFDB243}" srcOrd="0" destOrd="0" presId="urn:microsoft.com/office/officeart/2008/layout/HexagonCluster"/>
    <dgm:cxn modelId="{00F47040-6363-4A3C-97FD-B08BBC5F3CD1}" type="presParOf" srcId="{2501FD11-927B-4F99-A3A6-DEA90F33E5F5}" destId="{45B88FAB-E07B-443E-B35C-AEA06D2E8A3D}" srcOrd="2" destOrd="0" presId="urn:microsoft.com/office/officeart/2008/layout/HexagonCluster"/>
    <dgm:cxn modelId="{7FF0EC40-1E7E-4E90-817F-BA97F15C5086}" type="presParOf" srcId="{45B88FAB-E07B-443E-B35C-AEA06D2E8A3D}" destId="{9D468D99-61C2-4A68-BFC9-36A5138B94F1}" srcOrd="0" destOrd="0" presId="urn:microsoft.com/office/officeart/2008/layout/HexagonCluster"/>
    <dgm:cxn modelId="{C6A98BE4-7251-4D0D-AEA6-2BCE249919F1}" type="presParOf" srcId="{2501FD11-927B-4F99-A3A6-DEA90F33E5F5}" destId="{2A40796A-D901-45E3-ADAE-AC8B7D5B3C2B}" srcOrd="3" destOrd="0" presId="urn:microsoft.com/office/officeart/2008/layout/HexagonCluster"/>
    <dgm:cxn modelId="{601B1769-E5CB-447D-A466-B6A0A82728D0}" type="presParOf" srcId="{2A40796A-D901-45E3-ADAE-AC8B7D5B3C2B}" destId="{D1FBE4BF-0047-4D98-816A-7423AF803EDF}" srcOrd="0" destOrd="0" presId="urn:microsoft.com/office/officeart/2008/layout/HexagonCluster"/>
    <dgm:cxn modelId="{5BFF9D9F-285C-432E-A068-2E77C9E557B7}" type="presParOf" srcId="{2501FD11-927B-4F99-A3A6-DEA90F33E5F5}" destId="{62260A06-36AD-41F8-BCFB-CDAF366A3CF7}" srcOrd="4" destOrd="0" presId="urn:microsoft.com/office/officeart/2008/layout/HexagonCluster"/>
    <dgm:cxn modelId="{1A89E7AF-27FF-4121-9E47-6B3814C85896}" type="presParOf" srcId="{62260A06-36AD-41F8-BCFB-CDAF366A3CF7}" destId="{4A3F07B5-0910-4615-8BF0-6343ADF07D8E}" srcOrd="0" destOrd="0" presId="urn:microsoft.com/office/officeart/2008/layout/HexagonCluster"/>
    <dgm:cxn modelId="{6EAAA096-37E5-4480-94DA-4C6B61EAF968}" type="presParOf" srcId="{2501FD11-927B-4F99-A3A6-DEA90F33E5F5}" destId="{2B094851-08BE-4470-99E6-7A4BB91CBE49}" srcOrd="5" destOrd="0" presId="urn:microsoft.com/office/officeart/2008/layout/HexagonCluster"/>
    <dgm:cxn modelId="{6EED1818-1941-4718-96A5-B24371061103}" type="presParOf" srcId="{2B094851-08BE-4470-99E6-7A4BB91CBE49}" destId="{FE83D214-8FF1-425F-8677-B33F4E8A00AB}" srcOrd="0" destOrd="0" presId="urn:microsoft.com/office/officeart/2008/layout/HexagonCluster"/>
    <dgm:cxn modelId="{6F37ED20-34F7-44CD-A6AD-9B660627D8B2}" type="presParOf" srcId="{2501FD11-927B-4F99-A3A6-DEA90F33E5F5}" destId="{32AC5156-4D93-4F08-917C-B9110FAC4259}" srcOrd="6" destOrd="0" presId="urn:microsoft.com/office/officeart/2008/layout/HexagonCluster"/>
    <dgm:cxn modelId="{37F5A7E0-74EE-414B-8283-846CCD9E3B82}" type="presParOf" srcId="{32AC5156-4D93-4F08-917C-B9110FAC4259}" destId="{CBC1CE58-ECCE-4028-9AC2-F082225FE304}" srcOrd="0" destOrd="0" presId="urn:microsoft.com/office/officeart/2008/layout/HexagonCluster"/>
    <dgm:cxn modelId="{EF9185F5-27B2-4A41-A59D-F63836519439}" type="presParOf" srcId="{2501FD11-927B-4F99-A3A6-DEA90F33E5F5}" destId="{EA304A66-00F8-4E74-8320-0684B7F0DEA3}" srcOrd="7" destOrd="0" presId="urn:microsoft.com/office/officeart/2008/layout/HexagonCluster"/>
    <dgm:cxn modelId="{F0DFCDD7-685C-455B-8FDC-A6B2DF1B9EF6}" type="presParOf" srcId="{EA304A66-00F8-4E74-8320-0684B7F0DEA3}" destId="{C7260625-313A-488C-8CEE-123150E86293}" srcOrd="0" destOrd="0" presId="urn:microsoft.com/office/officeart/2008/layout/HexagonCluster"/>
    <dgm:cxn modelId="{647DAD01-2C94-4FD8-9D6A-F2D6B2337533}" type="presParOf" srcId="{2501FD11-927B-4F99-A3A6-DEA90F33E5F5}" destId="{A4E60F57-7D4B-49B4-A3E9-D331C7EB23A4}" srcOrd="8" destOrd="0" presId="urn:microsoft.com/office/officeart/2008/layout/HexagonCluster"/>
    <dgm:cxn modelId="{93A2DD78-096D-4B7A-90B7-E285A4227381}" type="presParOf" srcId="{A4E60F57-7D4B-49B4-A3E9-D331C7EB23A4}" destId="{BED3EDE6-C6DA-4A6D-9230-2AE9D978B9D1}" srcOrd="0" destOrd="0" presId="urn:microsoft.com/office/officeart/2008/layout/HexagonCluster"/>
    <dgm:cxn modelId="{CC4AB239-410B-42E8-88DC-F3848CC968E1}" type="presParOf" srcId="{2501FD11-927B-4F99-A3A6-DEA90F33E5F5}" destId="{9F6FFF39-AFBC-410B-871B-F22E78213CF6}" srcOrd="9" destOrd="0" presId="urn:microsoft.com/office/officeart/2008/layout/HexagonCluster"/>
    <dgm:cxn modelId="{95F0CBCC-8015-4F48-93AE-30756DEF76C3}" type="presParOf" srcId="{9F6FFF39-AFBC-410B-871B-F22E78213CF6}" destId="{B04CA60D-F946-4D58-940D-4696491C6D15}" srcOrd="0" destOrd="0" presId="urn:microsoft.com/office/officeart/2008/layout/HexagonCluster"/>
    <dgm:cxn modelId="{F54A083C-1DD6-41D3-8415-4417BD32EF03}" type="presParOf" srcId="{2501FD11-927B-4F99-A3A6-DEA90F33E5F5}" destId="{9A8B3281-1894-409E-A77F-BE6EDD9CABA9}" srcOrd="10" destOrd="0" presId="urn:microsoft.com/office/officeart/2008/layout/HexagonCluster"/>
    <dgm:cxn modelId="{2AABB495-5553-4A7E-B778-297504F89DBB}" type="presParOf" srcId="{9A8B3281-1894-409E-A77F-BE6EDD9CABA9}" destId="{D19CBBD3-AD4C-4946-A6B7-58346A2BC5E4}" srcOrd="0" destOrd="0" presId="urn:microsoft.com/office/officeart/2008/layout/HexagonCluster"/>
    <dgm:cxn modelId="{951AA8FB-A3A4-4511-98E4-48CBD125C7E9}" type="presParOf" srcId="{2501FD11-927B-4F99-A3A6-DEA90F33E5F5}" destId="{6B127B3C-A877-43B3-8E66-D8757D40C019}" srcOrd="11" destOrd="0" presId="urn:microsoft.com/office/officeart/2008/layout/HexagonCluster"/>
    <dgm:cxn modelId="{B612EC89-EFDC-4A96-8BAC-A79C01888569}" type="presParOf" srcId="{6B127B3C-A877-43B3-8E66-D8757D40C019}" destId="{FAB84FA4-C69F-49D4-9582-62A52F767C70}" srcOrd="0" destOrd="0" presId="urn:microsoft.com/office/officeart/2008/layout/HexagonCluster"/>
    <dgm:cxn modelId="{6BE13E1B-48D9-49CF-9CBE-6739C976AB7A}" type="presParOf" srcId="{2501FD11-927B-4F99-A3A6-DEA90F33E5F5}" destId="{7F3960D2-540D-4665-BC4E-DCDBC4769B81}" srcOrd="12" destOrd="0" presId="urn:microsoft.com/office/officeart/2008/layout/HexagonCluster"/>
    <dgm:cxn modelId="{9B7B47DC-112D-418A-B281-3F40C0A87F28}" type="presParOf" srcId="{7F3960D2-540D-4665-BC4E-DCDBC4769B81}" destId="{95E89332-7041-4ED8-85C6-B3BB20C590D9}" srcOrd="0" destOrd="0" presId="urn:microsoft.com/office/officeart/2008/layout/HexagonCluster"/>
    <dgm:cxn modelId="{CF65BC4A-338C-4E44-B2FF-565465184F30}" type="presParOf" srcId="{2501FD11-927B-4F99-A3A6-DEA90F33E5F5}" destId="{E92C54E4-830C-4F22-91F5-1DAB9A643804}" srcOrd="13" destOrd="0" presId="urn:microsoft.com/office/officeart/2008/layout/HexagonCluster"/>
    <dgm:cxn modelId="{3D3CD056-B0C2-44D0-8691-FACD33E29CD0}" type="presParOf" srcId="{E92C54E4-830C-4F22-91F5-1DAB9A643804}" destId="{F6D43639-249E-45E8-B0DA-07AAE243D3E7}" srcOrd="0" destOrd="0" presId="urn:microsoft.com/office/officeart/2008/layout/HexagonCluster"/>
    <dgm:cxn modelId="{D38C21ED-B8AC-4189-B5D7-C2BA426444E5}" type="presParOf" srcId="{2501FD11-927B-4F99-A3A6-DEA90F33E5F5}" destId="{72DB9929-3094-4DD0-A941-024835F029C1}" srcOrd="14" destOrd="0" presId="urn:microsoft.com/office/officeart/2008/layout/HexagonCluster"/>
    <dgm:cxn modelId="{42D98DF2-B094-46A0-AF90-20F53BB77713}" type="presParOf" srcId="{72DB9929-3094-4DD0-A941-024835F029C1}" destId="{67AB80E0-F970-4CE0-9D64-28DF34BC02C2}" srcOrd="0" destOrd="0" presId="urn:microsoft.com/office/officeart/2008/layout/HexagonCluster"/>
    <dgm:cxn modelId="{EBA602CD-8717-4B2C-B817-10BC013BFA24}" type="presParOf" srcId="{2501FD11-927B-4F99-A3A6-DEA90F33E5F5}" destId="{47FF5CC2-9C09-4CB8-AC15-17D32D013037}" srcOrd="15" destOrd="0" presId="urn:microsoft.com/office/officeart/2008/layout/HexagonCluster"/>
    <dgm:cxn modelId="{5BFB86FE-9595-44CF-B67A-A51F56614475}" type="presParOf" srcId="{47FF5CC2-9C09-4CB8-AC15-17D32D013037}" destId="{3DDFD1F5-1E64-4BF7-B2A2-0867519F85C1}" srcOrd="0" destOrd="0" presId="urn:microsoft.com/office/officeart/2008/layout/HexagonCluster"/>
    <dgm:cxn modelId="{64BECBD8-78C5-4FDF-8CAE-E10082FD468D}" type="presParOf" srcId="{2501FD11-927B-4F99-A3A6-DEA90F33E5F5}" destId="{364B3071-2630-43E6-8F8D-E1F5F90FDC86}" srcOrd="16" destOrd="0" presId="urn:microsoft.com/office/officeart/2008/layout/HexagonCluster"/>
    <dgm:cxn modelId="{8E80878B-51EF-4C99-A963-BC6A16691673}" type="presParOf" srcId="{364B3071-2630-43E6-8F8D-E1F5F90FDC86}" destId="{C75A3B20-D4C6-43C1-BCA1-51A67F564C90}" srcOrd="0" destOrd="0" presId="urn:microsoft.com/office/officeart/2008/layout/HexagonCluster"/>
    <dgm:cxn modelId="{19DB8411-A560-473F-946C-5AF10139E1BA}" type="presParOf" srcId="{2501FD11-927B-4F99-A3A6-DEA90F33E5F5}" destId="{39293382-6434-46DD-80EE-780F4455A15D}" srcOrd="17" destOrd="0" presId="urn:microsoft.com/office/officeart/2008/layout/HexagonCluster"/>
    <dgm:cxn modelId="{A998E8C0-35D2-4A49-AFE9-087B8D3AA545}" type="presParOf" srcId="{39293382-6434-46DD-80EE-780F4455A15D}" destId="{4D6671E7-E85A-475A-9918-25E9C6FA9246}" srcOrd="0" destOrd="0" presId="urn:microsoft.com/office/officeart/2008/layout/HexagonCluster"/>
    <dgm:cxn modelId="{1857AACD-6EDC-4429-ADA3-CC4185ACA2F2}" type="presParOf" srcId="{2501FD11-927B-4F99-A3A6-DEA90F33E5F5}" destId="{97E1FB03-D187-4708-AD0B-8D7E99279416}" srcOrd="18" destOrd="0" presId="urn:microsoft.com/office/officeart/2008/layout/HexagonCluster"/>
    <dgm:cxn modelId="{774DFC55-F8CB-45E4-8640-20E6FE3FD84E}" type="presParOf" srcId="{97E1FB03-D187-4708-AD0B-8D7E99279416}" destId="{F3D30E13-57D7-446F-AB15-4855D571B910}" srcOrd="0" destOrd="0" presId="urn:microsoft.com/office/officeart/2008/layout/HexagonCluster"/>
    <dgm:cxn modelId="{8B6251AF-396C-45B6-B1F6-DD7690899C4C}" type="presParOf" srcId="{2501FD11-927B-4F99-A3A6-DEA90F33E5F5}" destId="{86F12E6A-FC03-40C3-AF99-0A4BCE06F666}" srcOrd="19" destOrd="0" presId="urn:microsoft.com/office/officeart/2008/layout/HexagonCluster"/>
    <dgm:cxn modelId="{2AE39838-6415-479D-9E9C-57D7202C2522}" type="presParOf" srcId="{86F12E6A-FC03-40C3-AF99-0A4BCE06F666}" destId="{83A274F8-F3FA-424A-B223-F9C524B9F989}" srcOrd="0" destOrd="0" presId="urn:microsoft.com/office/officeart/2008/layout/HexagonCluster"/>
    <dgm:cxn modelId="{FF841202-EB94-4108-BA08-9C2248C38167}" type="presParOf" srcId="{2501FD11-927B-4F99-A3A6-DEA90F33E5F5}" destId="{0DA97E05-4D45-421D-B56C-4A9A6ECB196C}" srcOrd="20" destOrd="0" presId="urn:microsoft.com/office/officeart/2008/layout/HexagonCluster"/>
    <dgm:cxn modelId="{5F819875-BD01-4DCD-8044-B8ACB62778A5}" type="presParOf" srcId="{0DA97E05-4D45-421D-B56C-4A9A6ECB196C}" destId="{28E6F392-DC31-4702-88BA-1D9095988E54}" srcOrd="0" destOrd="0" presId="urn:microsoft.com/office/officeart/2008/layout/HexagonCluster"/>
    <dgm:cxn modelId="{667415E9-2F1B-4D52-B038-41A3587A0560}" type="presParOf" srcId="{2501FD11-927B-4F99-A3A6-DEA90F33E5F5}" destId="{BD20248A-7A82-44E1-BD24-33F756B11D4D}" srcOrd="21" destOrd="0" presId="urn:microsoft.com/office/officeart/2008/layout/HexagonCluster"/>
    <dgm:cxn modelId="{1DF8582B-3D17-4049-A966-61A638D88206}" type="presParOf" srcId="{BD20248A-7A82-44E1-BD24-33F756B11D4D}" destId="{93C6B838-70FB-4985-9661-2D06CC8FB767}" srcOrd="0" destOrd="0" presId="urn:microsoft.com/office/officeart/2008/layout/HexagonCluster"/>
    <dgm:cxn modelId="{E01FA251-1F2A-46A9-A9C7-F19F2183DB55}" type="presParOf" srcId="{2501FD11-927B-4F99-A3A6-DEA90F33E5F5}" destId="{D94092F6-D334-4493-9EEF-4520D7B72A6B}" srcOrd="22" destOrd="0" presId="urn:microsoft.com/office/officeart/2008/layout/HexagonCluster"/>
    <dgm:cxn modelId="{EAAED855-DE39-4ECC-9686-2421AEF61B55}" type="presParOf" srcId="{D94092F6-D334-4493-9EEF-4520D7B72A6B}" destId="{18123F74-9A3A-4C14-9F36-41602921E4C6}" srcOrd="0" destOrd="0" presId="urn:microsoft.com/office/officeart/2008/layout/HexagonCluster"/>
    <dgm:cxn modelId="{EC86DDCA-4381-499E-A146-1C34CEBA28EC}" type="presParOf" srcId="{2501FD11-927B-4F99-A3A6-DEA90F33E5F5}" destId="{D01BD5B0-B654-42D6-B58D-141E1AC46472}" srcOrd="23" destOrd="0" presId="urn:microsoft.com/office/officeart/2008/layout/HexagonCluster"/>
    <dgm:cxn modelId="{2C16CFBF-C15F-4FB3-B184-1374BD948052}" type="presParOf" srcId="{D01BD5B0-B654-42D6-B58D-141E1AC46472}" destId="{5A2A1526-A636-4D7F-8B27-456C790FBA4C}" srcOrd="0" destOrd="0" presId="urn:microsoft.com/office/officeart/2008/layout/HexagonCluster"/>
    <dgm:cxn modelId="{98E71A23-3695-4FA1-BD46-05DDB6ED7CE9}" type="presParOf" srcId="{2501FD11-927B-4F99-A3A6-DEA90F33E5F5}" destId="{57453C19-DB30-4A34-B12E-229E15E3DA2A}" srcOrd="24" destOrd="0" presId="urn:microsoft.com/office/officeart/2008/layout/HexagonCluster"/>
    <dgm:cxn modelId="{943E685C-3F89-445D-8070-59C42576F662}" type="presParOf" srcId="{57453C19-DB30-4A34-B12E-229E15E3DA2A}" destId="{28D67F84-BD4B-458B-834D-AA4E069FEF1B}" srcOrd="0" destOrd="0" presId="urn:microsoft.com/office/officeart/2008/layout/HexagonCluster"/>
    <dgm:cxn modelId="{E01E635C-B6AC-4D89-A6C1-1D66FB53BFED}" type="presParOf" srcId="{2501FD11-927B-4F99-A3A6-DEA90F33E5F5}" destId="{AB0FC59C-8D1E-4AA3-986D-CDD9398D03E0}" srcOrd="25" destOrd="0" presId="urn:microsoft.com/office/officeart/2008/layout/HexagonCluster"/>
    <dgm:cxn modelId="{4AE34283-6C9E-4E76-ABC9-48A048D119BC}" type="presParOf" srcId="{AB0FC59C-8D1E-4AA3-986D-CDD9398D03E0}" destId="{3441277D-67C4-47CC-BF9D-EC086E5ABD7F}" srcOrd="0" destOrd="0" presId="urn:microsoft.com/office/officeart/2008/layout/HexagonCluster"/>
    <dgm:cxn modelId="{B944D088-FCB1-4A8A-8AD6-16E4B0AE58D7}" type="presParOf" srcId="{2501FD11-927B-4F99-A3A6-DEA90F33E5F5}" destId="{D6EA330E-D341-4684-B001-7147C7EA3D03}" srcOrd="26" destOrd="0" presId="urn:microsoft.com/office/officeart/2008/layout/HexagonCluster"/>
    <dgm:cxn modelId="{2EB10BA2-6CB1-48E7-904C-D8A0FD21E3A7}" type="presParOf" srcId="{D6EA330E-D341-4684-B001-7147C7EA3D03}" destId="{B32B106B-B204-4C06-9859-11AC6C2310D5}" srcOrd="0" destOrd="0" presId="urn:microsoft.com/office/officeart/2008/layout/HexagonCluster"/>
    <dgm:cxn modelId="{B248EA99-B388-4D39-A2A5-4E74B89B8E08}" type="presParOf" srcId="{2501FD11-927B-4F99-A3A6-DEA90F33E5F5}" destId="{19374239-3B1E-4EC1-A31B-EE7F746673BF}" srcOrd="27" destOrd="0" presId="urn:microsoft.com/office/officeart/2008/layout/HexagonCluster"/>
    <dgm:cxn modelId="{FF037B73-7FF4-4F8C-A0CD-2599E7B5A738}" type="presParOf" srcId="{19374239-3B1E-4EC1-A31B-EE7F746673BF}" destId="{BA610922-C865-4B14-B243-8516DCFC6E99}" srcOrd="0" destOrd="0" presId="urn:microsoft.com/office/officeart/2008/layout/HexagonCluster"/>
    <dgm:cxn modelId="{017EE159-FACA-4DE8-9A1A-33545E10A04B}" type="presParOf" srcId="{2501FD11-927B-4F99-A3A6-DEA90F33E5F5}" destId="{1DBD432F-B226-4575-B37C-46C1EA49B94C}" srcOrd="28" destOrd="0" presId="urn:microsoft.com/office/officeart/2008/layout/HexagonCluster"/>
    <dgm:cxn modelId="{766A2CE8-7264-4F2D-B226-8DD8415660E7}" type="presParOf" srcId="{1DBD432F-B226-4575-B37C-46C1EA49B94C}" destId="{E5CC2466-7AB1-4DE7-B1DC-3B799DBD1506}" srcOrd="0" destOrd="0" presId="urn:microsoft.com/office/officeart/2008/layout/HexagonCluster"/>
    <dgm:cxn modelId="{ADD60BEC-9ADA-4F29-BC82-E64B4B090EFB}" type="presParOf" srcId="{2501FD11-927B-4F99-A3A6-DEA90F33E5F5}" destId="{5C744770-0013-477C-BC31-74884292B88A}" srcOrd="29" destOrd="0" presId="urn:microsoft.com/office/officeart/2008/layout/HexagonCluster"/>
    <dgm:cxn modelId="{7B671D29-856C-455E-A0E7-6F0749FDAC37}" type="presParOf" srcId="{5C744770-0013-477C-BC31-74884292B88A}" destId="{EE07A458-A3E0-4944-96F5-582F9E8DCE36}" srcOrd="0" destOrd="0" presId="urn:microsoft.com/office/officeart/2008/layout/HexagonCluster"/>
    <dgm:cxn modelId="{3C40297E-5284-4945-9DFB-FFC25BB5BAD6}" type="presParOf" srcId="{2501FD11-927B-4F99-A3A6-DEA90F33E5F5}" destId="{E97290B2-F760-46D6-83F6-B0D4134BA7E5}" srcOrd="30" destOrd="0" presId="urn:microsoft.com/office/officeart/2008/layout/HexagonCluster"/>
    <dgm:cxn modelId="{779E6473-0B9B-4EFA-84A5-9586143F6299}" type="presParOf" srcId="{E97290B2-F760-46D6-83F6-B0D4134BA7E5}" destId="{43F50B20-A81E-46EC-8576-84AACDB3A0AA}" srcOrd="0" destOrd="0" presId="urn:microsoft.com/office/officeart/2008/layout/HexagonCluster"/>
    <dgm:cxn modelId="{F6C1011B-5C3B-4DAA-88F3-9B65BC72C4DC}" type="presParOf" srcId="{2501FD11-927B-4F99-A3A6-DEA90F33E5F5}" destId="{6F05932C-C8B0-402A-AF27-9B2D760BF5D7}" srcOrd="31" destOrd="0" presId="urn:microsoft.com/office/officeart/2008/layout/HexagonCluster"/>
    <dgm:cxn modelId="{6AE359ED-7D87-44F2-9C25-845E81EF9428}" type="presParOf" srcId="{6F05932C-C8B0-402A-AF27-9B2D760BF5D7}" destId="{D900BF78-CABE-4CEE-884D-C80A5B073A0C}" srcOrd="0" destOrd="0" presId="urn:microsoft.com/office/officeart/2008/layout/HexagonCluster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8A47D-9BF8-465F-888E-8A5D29602FA7}">
      <dsp:nvSpPr>
        <dsp:cNvPr id="0" name=""/>
        <dsp:cNvSpPr/>
      </dsp:nvSpPr>
      <dsp:spPr>
        <a:xfrm>
          <a:off x="1144404" y="1990665"/>
          <a:ext cx="1330360" cy="114195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Use of Time</a:t>
          </a:r>
          <a:endParaRPr lang="en-US" sz="1400" b="1" kern="1200" dirty="0"/>
        </a:p>
      </dsp:txBody>
      <dsp:txXfrm>
        <a:off x="1350430" y="2167514"/>
        <a:ext cx="918308" cy="788259"/>
      </dsp:txXfrm>
    </dsp:sp>
    <dsp:sp modelId="{E55F6DD9-CDFB-43F6-AF3F-3AD07BFDB243}">
      <dsp:nvSpPr>
        <dsp:cNvPr id="0" name=""/>
        <dsp:cNvSpPr/>
      </dsp:nvSpPr>
      <dsp:spPr>
        <a:xfrm>
          <a:off x="1176353" y="2501415"/>
          <a:ext cx="154826" cy="133840"/>
        </a:xfrm>
        <a:prstGeom prst="hexagon">
          <a:avLst>
            <a:gd name="adj" fmla="val 25000"/>
            <a:gd name="vf" fmla="val 115470"/>
          </a:avLst>
        </a:prstGeom>
        <a:solidFill>
          <a:schemeClr val="accent2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468D99-61C2-4A68-BFC9-36A5138B94F1}">
      <dsp:nvSpPr>
        <dsp:cNvPr id="0" name=""/>
        <dsp:cNvSpPr/>
      </dsp:nvSpPr>
      <dsp:spPr>
        <a:xfrm>
          <a:off x="0" y="1359458"/>
          <a:ext cx="1330360" cy="114195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FBE4BF-0047-4D98-816A-7423AF803EDF}">
      <dsp:nvSpPr>
        <dsp:cNvPr id="0" name=""/>
        <dsp:cNvSpPr/>
      </dsp:nvSpPr>
      <dsp:spPr>
        <a:xfrm>
          <a:off x="910936" y="2349874"/>
          <a:ext cx="154826" cy="13384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3F07B5-0910-4615-8BF0-6343ADF07D8E}">
      <dsp:nvSpPr>
        <dsp:cNvPr id="0" name=""/>
        <dsp:cNvSpPr/>
      </dsp:nvSpPr>
      <dsp:spPr>
        <a:xfrm>
          <a:off x="2288809" y="1356004"/>
          <a:ext cx="1330360" cy="114195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Facilities and Resources</a:t>
          </a:r>
          <a:endParaRPr lang="en-US" sz="1400" b="1" kern="1200" dirty="0"/>
        </a:p>
      </dsp:txBody>
      <dsp:txXfrm>
        <a:off x="2494835" y="1532853"/>
        <a:ext cx="918308" cy="788259"/>
      </dsp:txXfrm>
    </dsp:sp>
    <dsp:sp modelId="{FE83D214-8FF1-425F-8677-B33F4E8A00AB}">
      <dsp:nvSpPr>
        <dsp:cNvPr id="0" name=""/>
        <dsp:cNvSpPr/>
      </dsp:nvSpPr>
      <dsp:spPr>
        <a:xfrm>
          <a:off x="3204661" y="2343830"/>
          <a:ext cx="154826" cy="133840"/>
        </a:xfrm>
        <a:prstGeom prst="hexagon">
          <a:avLst>
            <a:gd name="adj" fmla="val 25000"/>
            <a:gd name="vf" fmla="val 115470"/>
          </a:avLst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C1CE58-ECCE-4028-9AC2-F082225FE304}">
      <dsp:nvSpPr>
        <dsp:cNvPr id="0" name=""/>
        <dsp:cNvSpPr/>
      </dsp:nvSpPr>
      <dsp:spPr>
        <a:xfrm>
          <a:off x="3434033" y="1988506"/>
          <a:ext cx="1330360" cy="1141957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082" r="1082"/>
          </a:stretch>
        </a:blip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260625-313A-488C-8CEE-123150E86293}">
      <dsp:nvSpPr>
        <dsp:cNvPr id="0" name=""/>
        <dsp:cNvSpPr/>
      </dsp:nvSpPr>
      <dsp:spPr>
        <a:xfrm>
          <a:off x="3465981" y="2496666"/>
          <a:ext cx="154826" cy="13384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D3EDE6-C6DA-4A6D-9230-2AE9D978B9D1}">
      <dsp:nvSpPr>
        <dsp:cNvPr id="0" name=""/>
        <dsp:cNvSpPr/>
      </dsp:nvSpPr>
      <dsp:spPr>
        <a:xfrm>
          <a:off x="1144404" y="728251"/>
          <a:ext cx="1330360" cy="114195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Community Support and Involvement</a:t>
          </a:r>
          <a:endParaRPr lang="en-US" sz="1200" b="1" kern="1200" dirty="0"/>
        </a:p>
      </dsp:txBody>
      <dsp:txXfrm>
        <a:off x="1350430" y="905100"/>
        <a:ext cx="918308" cy="788259"/>
      </dsp:txXfrm>
    </dsp:sp>
    <dsp:sp modelId="{B04CA60D-F946-4D58-940D-4696491C6D15}">
      <dsp:nvSpPr>
        <dsp:cNvPr id="0" name=""/>
        <dsp:cNvSpPr/>
      </dsp:nvSpPr>
      <dsp:spPr>
        <a:xfrm>
          <a:off x="2049606" y="743793"/>
          <a:ext cx="154826" cy="133840"/>
        </a:xfrm>
        <a:prstGeom prst="hexagon">
          <a:avLst>
            <a:gd name="adj" fmla="val 25000"/>
            <a:gd name="vf" fmla="val 115470"/>
          </a:avLst>
        </a:prstGeom>
        <a:solidFill>
          <a:schemeClr val="accent4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9CBBD3-AD4C-4946-A6B7-58346A2BC5E4}">
      <dsp:nvSpPr>
        <dsp:cNvPr id="0" name=""/>
        <dsp:cNvSpPr/>
      </dsp:nvSpPr>
      <dsp:spPr>
        <a:xfrm>
          <a:off x="2288809" y="93158"/>
          <a:ext cx="1330360" cy="1141957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7336" b="7336"/>
          </a:stretch>
        </a:blip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B84FA4-C69F-49D4-9582-62A52F767C70}">
      <dsp:nvSpPr>
        <dsp:cNvPr id="0" name=""/>
        <dsp:cNvSpPr/>
      </dsp:nvSpPr>
      <dsp:spPr>
        <a:xfrm>
          <a:off x="2327311" y="599160"/>
          <a:ext cx="154826" cy="13384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E89332-7041-4ED8-85C6-B3BB20C590D9}">
      <dsp:nvSpPr>
        <dsp:cNvPr id="0" name=""/>
        <dsp:cNvSpPr/>
      </dsp:nvSpPr>
      <dsp:spPr>
        <a:xfrm>
          <a:off x="3434033" y="725660"/>
          <a:ext cx="1330360" cy="1141957"/>
        </a:xfrm>
        <a:prstGeom prst="hexagon">
          <a:avLst>
            <a:gd name="adj" fmla="val 25000"/>
            <a:gd name="vf" fmla="val 115470"/>
          </a:avLst>
        </a:prstGeom>
        <a:solidFill>
          <a:schemeClr val="accent6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Managing Student Conduct</a:t>
          </a:r>
          <a:endParaRPr lang="en-US" sz="1400" b="1" kern="1200" dirty="0"/>
        </a:p>
      </dsp:txBody>
      <dsp:txXfrm>
        <a:off x="3640059" y="902509"/>
        <a:ext cx="918308" cy="788259"/>
      </dsp:txXfrm>
    </dsp:sp>
    <dsp:sp modelId="{F6D43639-249E-45E8-B0DA-07AAE243D3E7}">
      <dsp:nvSpPr>
        <dsp:cNvPr id="0" name=""/>
        <dsp:cNvSpPr/>
      </dsp:nvSpPr>
      <dsp:spPr>
        <a:xfrm>
          <a:off x="4584172" y="1231662"/>
          <a:ext cx="154826" cy="133840"/>
        </a:xfrm>
        <a:prstGeom prst="hexagon">
          <a:avLst>
            <a:gd name="adj" fmla="val 25000"/>
            <a:gd name="vf" fmla="val 115470"/>
          </a:avLst>
        </a:prstGeom>
        <a:solidFill>
          <a:schemeClr val="accent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AB80E0-F970-4CE0-9D64-28DF34BC02C2}">
      <dsp:nvSpPr>
        <dsp:cNvPr id="0" name=""/>
        <dsp:cNvSpPr/>
      </dsp:nvSpPr>
      <dsp:spPr>
        <a:xfrm>
          <a:off x="4578438" y="1367661"/>
          <a:ext cx="1330360" cy="114195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DFD1F5-1E64-4BF7-B2A2-0867519F85C1}">
      <dsp:nvSpPr>
        <dsp:cNvPr id="0" name=""/>
        <dsp:cNvSpPr/>
      </dsp:nvSpPr>
      <dsp:spPr>
        <a:xfrm>
          <a:off x="4837301" y="1388384"/>
          <a:ext cx="154826" cy="133840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5A3B20-D4C6-43C1-BCA1-51A67F564C90}">
      <dsp:nvSpPr>
        <dsp:cNvPr id="0" name=""/>
        <dsp:cNvSpPr/>
      </dsp:nvSpPr>
      <dsp:spPr>
        <a:xfrm>
          <a:off x="4578438" y="105247"/>
          <a:ext cx="1330360" cy="1141957"/>
        </a:xfrm>
        <a:prstGeom prst="hexagon">
          <a:avLst>
            <a:gd name="adj" fmla="val 25000"/>
            <a:gd name="vf" fmla="val 115470"/>
          </a:avLst>
        </a:prstGeom>
        <a:solidFill>
          <a:schemeClr val="accent3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Teacher </a:t>
          </a:r>
          <a:r>
            <a:rPr lang="en-US" sz="1350" b="1" kern="1200" dirty="0" smtClean="0"/>
            <a:t>Leadership</a:t>
          </a:r>
          <a:endParaRPr lang="en-US" sz="1350" b="1" kern="1200" dirty="0"/>
        </a:p>
      </dsp:txBody>
      <dsp:txXfrm>
        <a:off x="4784464" y="282096"/>
        <a:ext cx="918308" cy="788259"/>
      </dsp:txXfrm>
    </dsp:sp>
    <dsp:sp modelId="{4D6671E7-E85A-475A-9918-25E9C6FA9246}">
      <dsp:nvSpPr>
        <dsp:cNvPr id="0" name=""/>
        <dsp:cNvSpPr/>
      </dsp:nvSpPr>
      <dsp:spPr>
        <a:xfrm>
          <a:off x="5728577" y="617293"/>
          <a:ext cx="154826" cy="133840"/>
        </a:xfrm>
        <a:prstGeom prst="hexagon">
          <a:avLst>
            <a:gd name="adj" fmla="val 25000"/>
            <a:gd name="vf" fmla="val 115470"/>
          </a:avLst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D30E13-57D7-446F-AB15-4855D571B910}">
      <dsp:nvSpPr>
        <dsp:cNvPr id="0" name=""/>
        <dsp:cNvSpPr/>
      </dsp:nvSpPr>
      <dsp:spPr>
        <a:xfrm>
          <a:off x="5722843" y="742498"/>
          <a:ext cx="1330360" cy="1141957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2518" b="2518"/>
          </a:stretch>
        </a:blip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A274F8-F3FA-424A-B223-F9C524B9F989}">
      <dsp:nvSpPr>
        <dsp:cNvPr id="0" name=""/>
        <dsp:cNvSpPr/>
      </dsp:nvSpPr>
      <dsp:spPr>
        <a:xfrm>
          <a:off x="5988259" y="767971"/>
          <a:ext cx="154826" cy="13384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E6F392-DC31-4702-88BA-1D9095988E54}">
      <dsp:nvSpPr>
        <dsp:cNvPr id="0" name=""/>
        <dsp:cNvSpPr/>
      </dsp:nvSpPr>
      <dsp:spPr>
        <a:xfrm>
          <a:off x="5722843" y="2003185"/>
          <a:ext cx="1330360" cy="114195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School </a:t>
          </a:r>
          <a:r>
            <a:rPr lang="en-US" sz="1350" b="1" kern="1200" dirty="0" smtClean="0"/>
            <a:t>Leadership</a:t>
          </a:r>
          <a:endParaRPr lang="en-US" sz="1350" b="1" kern="1200" dirty="0"/>
        </a:p>
      </dsp:txBody>
      <dsp:txXfrm>
        <a:off x="5928869" y="2180034"/>
        <a:ext cx="918308" cy="788259"/>
      </dsp:txXfrm>
    </dsp:sp>
    <dsp:sp modelId="{93C6B838-70FB-4985-9661-2D06CC8FB767}">
      <dsp:nvSpPr>
        <dsp:cNvPr id="0" name=""/>
        <dsp:cNvSpPr/>
      </dsp:nvSpPr>
      <dsp:spPr>
        <a:xfrm>
          <a:off x="5986621" y="3003531"/>
          <a:ext cx="154826" cy="133840"/>
        </a:xfrm>
        <a:prstGeom prst="hexagon">
          <a:avLst>
            <a:gd name="adj" fmla="val 25000"/>
            <a:gd name="vf" fmla="val 115470"/>
          </a:avLst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123F74-9A3A-4C14-9F36-41602921E4C6}">
      <dsp:nvSpPr>
        <dsp:cNvPr id="0" name=""/>
        <dsp:cNvSpPr/>
      </dsp:nvSpPr>
      <dsp:spPr>
        <a:xfrm>
          <a:off x="4578438" y="2628348"/>
          <a:ext cx="1330360" cy="1141957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609" b="1609"/>
          </a:stretch>
        </a:blip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2A1526-A636-4D7F-8B27-456C790FBA4C}">
      <dsp:nvSpPr>
        <dsp:cNvPr id="0" name=""/>
        <dsp:cNvSpPr/>
      </dsp:nvSpPr>
      <dsp:spPr>
        <a:xfrm>
          <a:off x="5740046" y="3129600"/>
          <a:ext cx="154826" cy="13384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D67F84-BD4B-458B-834D-AA4E069FEF1B}">
      <dsp:nvSpPr>
        <dsp:cNvPr id="0" name=""/>
        <dsp:cNvSpPr/>
      </dsp:nvSpPr>
      <dsp:spPr>
        <a:xfrm>
          <a:off x="2287990" y="2621440"/>
          <a:ext cx="1330360" cy="1141957"/>
        </a:xfrm>
        <a:prstGeom prst="hexagon">
          <a:avLst>
            <a:gd name="adj" fmla="val 25000"/>
            <a:gd name="vf" fmla="val 115470"/>
          </a:avLst>
        </a:prstGeom>
        <a:solidFill>
          <a:schemeClr val="accent1"/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Professional </a:t>
          </a:r>
          <a:r>
            <a:rPr lang="en-US" sz="1100" b="1" kern="1200" dirty="0" smtClean="0"/>
            <a:t>Development</a:t>
          </a:r>
          <a:endParaRPr lang="en-US" sz="1100" b="1" kern="1200" dirty="0"/>
        </a:p>
      </dsp:txBody>
      <dsp:txXfrm>
        <a:off x="2494016" y="2798289"/>
        <a:ext cx="918308" cy="788259"/>
      </dsp:txXfrm>
    </dsp:sp>
    <dsp:sp modelId="{3441277D-67C4-47CC-BF9D-EC086E5ABD7F}">
      <dsp:nvSpPr>
        <dsp:cNvPr id="0" name=""/>
        <dsp:cNvSpPr/>
      </dsp:nvSpPr>
      <dsp:spPr>
        <a:xfrm>
          <a:off x="2326492" y="3127441"/>
          <a:ext cx="154826" cy="133840"/>
        </a:xfrm>
        <a:prstGeom prst="hexagon">
          <a:avLst>
            <a:gd name="adj" fmla="val 25000"/>
            <a:gd name="vf" fmla="val 115470"/>
          </a:avLst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B106B-B204-4C06-9859-11AC6C2310D5}">
      <dsp:nvSpPr>
        <dsp:cNvPr id="0" name=""/>
        <dsp:cNvSpPr/>
      </dsp:nvSpPr>
      <dsp:spPr>
        <a:xfrm>
          <a:off x="1143585" y="3256101"/>
          <a:ext cx="1330360" cy="114195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610922-C865-4B14-B243-8516DCFC6E99}">
      <dsp:nvSpPr>
        <dsp:cNvPr id="0" name=""/>
        <dsp:cNvSpPr/>
      </dsp:nvSpPr>
      <dsp:spPr>
        <a:xfrm>
          <a:off x="2048787" y="3272075"/>
          <a:ext cx="154826" cy="13384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CC2466-7AB1-4DE7-B1DC-3B799DBD1506}">
      <dsp:nvSpPr>
        <dsp:cNvPr id="0" name=""/>
        <dsp:cNvSpPr/>
      </dsp:nvSpPr>
      <dsp:spPr>
        <a:xfrm>
          <a:off x="6861513" y="2643027"/>
          <a:ext cx="1330360" cy="1141957"/>
        </a:xfrm>
        <a:prstGeom prst="hexagon">
          <a:avLst>
            <a:gd name="adj" fmla="val 25000"/>
            <a:gd name="vf" fmla="val 115470"/>
          </a:avLst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Instructional Practices and Support</a:t>
          </a:r>
          <a:endParaRPr lang="en-US" sz="1200" b="1" kern="1200" dirty="0"/>
        </a:p>
      </dsp:txBody>
      <dsp:txXfrm>
        <a:off x="7067539" y="2819876"/>
        <a:ext cx="918308" cy="788259"/>
      </dsp:txXfrm>
    </dsp:sp>
    <dsp:sp modelId="{EE07A458-A3E0-4944-96F5-582F9E8DCE36}">
      <dsp:nvSpPr>
        <dsp:cNvPr id="0" name=""/>
        <dsp:cNvSpPr/>
      </dsp:nvSpPr>
      <dsp:spPr>
        <a:xfrm>
          <a:off x="7125292" y="3643373"/>
          <a:ext cx="154826" cy="133840"/>
        </a:xfrm>
        <a:prstGeom prst="hexagon">
          <a:avLst>
            <a:gd name="adj" fmla="val 25000"/>
            <a:gd name="vf" fmla="val 115470"/>
          </a:avLst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F50B20-A81E-46EC-8576-84AACDB3A0AA}">
      <dsp:nvSpPr>
        <dsp:cNvPr id="0" name=""/>
        <dsp:cNvSpPr/>
      </dsp:nvSpPr>
      <dsp:spPr>
        <a:xfrm>
          <a:off x="5717108" y="3268621"/>
          <a:ext cx="1330360" cy="1141957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6099" b="6099"/>
          </a:stretch>
        </a:blip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00BF78-CABE-4CEE-884D-C80A5B073A0C}">
      <dsp:nvSpPr>
        <dsp:cNvPr id="0" name=""/>
        <dsp:cNvSpPr/>
      </dsp:nvSpPr>
      <dsp:spPr>
        <a:xfrm>
          <a:off x="6878716" y="3769874"/>
          <a:ext cx="154826" cy="13384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0.03774</cdr:x>
      <cdr:y>0.8638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3850" y="3352800"/>
          <a:ext cx="8258175" cy="5286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en-US" sz="2800" dirty="0" smtClean="0">
              <a:latin typeface="Arial Narrow" panose="020B0606020202030204" pitchFamily="34" charset="0"/>
            </a:rPr>
            <a:t> </a:t>
          </a:r>
          <a:r>
            <a:rPr lang="en-US" sz="2400" dirty="0" smtClean="0"/>
            <a:t>Elementary	       Middle		High	            Other</a:t>
          </a:r>
          <a:endParaRPr lang="en-US" sz="2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09123C79-ABF4-B049-A72C-B5D3C1170E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834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B444252B-54A6-1A44-9577-C91D35E29C62}" type="datetime1">
              <a:rPr lang="en-US"/>
              <a:pPr>
                <a:defRPr/>
              </a:pPr>
              <a:t>4/25/16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E4EFB787-CE36-164F-BBEA-7337D2BF12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5922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Geneva" charset="-128"/>
        <a:cs typeface="Geneva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Geneva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Geneva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Geneva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Geneva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FB787-CE36-164F-BBEA-7337D2BF12A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755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Important</a:t>
            </a:r>
            <a:r>
              <a:rPr lang="en-US" baseline="0" dirty="0" smtClean="0"/>
              <a:t> to note that this is a starting point for a conversation and that results will vary across schools and districts so, it is very important to examine results locally.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FB787-CE36-164F-BBEA-7337D2BF12A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0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section contains item level results for all constructs. </a:t>
            </a:r>
          </a:p>
          <a:p>
            <a:r>
              <a:rPr lang="en-US" baseline="0" dirty="0" smtClean="0"/>
              <a:t>This information shows variation within the constructs to help you identify specific areas of strength and opportunities for continued improvement.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FB787-CE36-164F-BBEA-7337D2BF12A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395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FB787-CE36-164F-BBEA-7337D2BF12A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693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FB787-CE36-164F-BBEA-7337D2BF12A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175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FB787-CE36-164F-BBEA-7337D2BF12A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892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FB787-CE36-164F-BBEA-7337D2BF12A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892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Construct</a:t>
            </a:r>
            <a:r>
              <a:rPr lang="en-US" baseline="0" dirty="0" smtClean="0"/>
              <a:t> </a:t>
            </a:r>
            <a:r>
              <a:rPr lang="en-US" dirty="0" smtClean="0"/>
              <a:t>Average= Average Rate of Agreement on the</a:t>
            </a:r>
            <a:r>
              <a:rPr lang="en-US" baseline="0" dirty="0" smtClean="0"/>
              <a:t> items that measure that construct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FB787-CE36-164F-BBEA-7337D2BF12A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621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FB787-CE36-164F-BBEA-7337D2BF12A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621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Respondents</a:t>
            </a:r>
            <a:r>
              <a:rPr lang="en-US" baseline="0" dirty="0" smtClean="0"/>
              <a:t> can only select one category. Numbers are percentage of total respondents selecting the given teaching condition.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FB787-CE36-164F-BBEA-7337D2BF12A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187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fact,</a:t>
            </a:r>
            <a:r>
              <a:rPr lang="en-US" baseline="0" dirty="0" smtClean="0"/>
              <a:t> only 2 other items decreased in rate of agreement from 2014 to 2016.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faculty work in a school environment that is safe. (-1.3%)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physical environment of classrooms in this school supports teaching and learning. (-1.0%)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FB787-CE36-164F-BBEA-7337D2BF12A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267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93900" y="1854200"/>
            <a:ext cx="6388100" cy="1447800"/>
          </a:xfrm>
        </p:spPr>
        <p:txBody>
          <a:bodyPr anchor="ctr">
            <a:normAutofit/>
          </a:bodyPr>
          <a:lstStyle>
            <a:lvl1pPr algn="l">
              <a:defRPr sz="4000" b="1" cap="none" baseline="0">
                <a:solidFill>
                  <a:srgbClr val="791078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701800" y="4673600"/>
            <a:ext cx="6680200" cy="14605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700" baseline="0">
                <a:solidFill>
                  <a:srgbClr val="863094"/>
                </a:solidFill>
                <a:latin typeface="Century Gothic"/>
                <a:ea typeface="Century Gothic" charset="0"/>
                <a:cs typeface="Century Gothic"/>
              </a:defRPr>
            </a:lvl1pPr>
            <a:lvl2pPr algn="r">
              <a:defRPr sz="1600">
                <a:latin typeface="Century Gothic" charset="0"/>
                <a:ea typeface="Century Gothic" charset="0"/>
                <a:cs typeface="Century Gothic" charset="0"/>
              </a:defRPr>
            </a:lvl2pPr>
            <a:lvl3pPr algn="r">
              <a:defRPr sz="1600">
                <a:latin typeface="Century Gothic" charset="0"/>
                <a:ea typeface="Century Gothic" charset="0"/>
                <a:cs typeface="Century Gothic" charset="0"/>
              </a:defRPr>
            </a:lvl3pPr>
            <a:lvl4pPr algn="r">
              <a:defRPr sz="1600">
                <a:latin typeface="Century Gothic" charset="0"/>
                <a:ea typeface="Century Gothic" charset="0"/>
                <a:cs typeface="Century Gothic" charset="0"/>
              </a:defRPr>
            </a:lvl4pPr>
            <a:lvl5pPr algn="r">
              <a:defRPr sz="1600"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dirty="0" smtClean="0"/>
              <a:t>Presenter Name, Title</a:t>
            </a:r>
          </a:p>
        </p:txBody>
      </p:sp>
    </p:spTree>
    <p:extLst>
      <p:ext uri="{BB962C8B-B14F-4D97-AF65-F5344CB8AC3E}">
        <p14:creationId xmlns:p14="http://schemas.microsoft.com/office/powerpoint/2010/main" val="1519797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bg>
      <p:bgPr>
        <a:gradFill rotWithShape="1">
          <a:gsLst>
            <a:gs pos="25000">
              <a:schemeClr val="bg2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34080"/>
            <a:ext cx="7772400" cy="1470025"/>
          </a:xfrm>
        </p:spPr>
        <p:txBody>
          <a:bodyPr anchor="b">
            <a:noAutofit/>
          </a:bodyPr>
          <a:lstStyle>
            <a:lvl1pPr algn="r">
              <a:lnSpc>
                <a:spcPts val="5300"/>
              </a:lnSpc>
              <a:defRPr sz="5000" b="0" i="0" cap="none" spc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45917"/>
            <a:ext cx="7772400" cy="1261550"/>
          </a:xfrm>
        </p:spPr>
        <p:txBody>
          <a:bodyPr/>
          <a:lstStyle>
            <a:lvl1pPr marL="0" indent="0" algn="r">
              <a:buNone/>
              <a:defRPr baseline="0">
                <a:solidFill>
                  <a:srgbClr val="D8FC7B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685800" y="4817532"/>
            <a:ext cx="7772400" cy="397405"/>
          </a:xfrm>
        </p:spPr>
        <p:txBody>
          <a:bodyPr anchor="ctr">
            <a:normAutofit/>
          </a:bodyPr>
          <a:lstStyle>
            <a:lvl1pPr algn="r">
              <a:buFontTx/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1"/>
          </p:nvPr>
        </p:nvSpPr>
        <p:spPr>
          <a:xfrm>
            <a:off x="685800" y="5326063"/>
            <a:ext cx="7772400" cy="820737"/>
          </a:xfrm>
        </p:spPr>
        <p:txBody>
          <a:bodyPr anchor="ctr">
            <a:normAutofit/>
          </a:bodyPr>
          <a:lstStyle>
            <a:lvl1pPr algn="r">
              <a:buFontTx/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NTC_logo_rev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5613" y="515938"/>
            <a:ext cx="2967037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765300" y="4288367"/>
            <a:ext cx="6578600" cy="1076725"/>
          </a:xfrm>
        </p:spPr>
        <p:txBody>
          <a:bodyPr anchor="b">
            <a:noAutofit/>
          </a:bodyPr>
          <a:lstStyle>
            <a:lvl1pPr algn="r">
              <a:lnSpc>
                <a:spcPts val="5300"/>
              </a:lnSpc>
              <a:defRPr sz="4400" b="0" i="0" cap="none" spc="0" baseline="0">
                <a:ln>
                  <a:noFill/>
                </a:ln>
                <a:solidFill>
                  <a:srgbClr val="006589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765300" y="3695700"/>
            <a:ext cx="6578600" cy="4572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add Section Number</a:t>
            </a:r>
          </a:p>
        </p:txBody>
      </p:sp>
    </p:spTree>
    <p:extLst>
      <p:ext uri="{BB962C8B-B14F-4D97-AF65-F5344CB8AC3E}">
        <p14:creationId xmlns:p14="http://schemas.microsoft.com/office/powerpoint/2010/main" val="1592336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dyFrameOnl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927106" y="723909"/>
            <a:ext cx="7268453" cy="525625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0" baseline="0">
                <a:solidFill>
                  <a:srgbClr val="383A3C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600">
                <a:latin typeface="Arial" charset="0"/>
                <a:ea typeface="Arial" charset="0"/>
                <a:cs typeface="Arial" charset="0"/>
              </a:defRPr>
            </a:lvl2pPr>
            <a:lvl3pPr>
              <a:defRPr sz="2600">
                <a:latin typeface="Arial" charset="0"/>
                <a:ea typeface="Arial" charset="0"/>
                <a:cs typeface="Arial" charset="0"/>
              </a:defRPr>
            </a:lvl3pPr>
            <a:lvl4pPr>
              <a:defRPr sz="2600">
                <a:latin typeface="Arial" charset="0"/>
                <a:ea typeface="Arial" charset="0"/>
                <a:cs typeface="Arial" charset="0"/>
              </a:defRPr>
            </a:lvl4pPr>
            <a:lvl5pPr>
              <a:defRPr sz="26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add quote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7A7A7"/>
                </a:solidFill>
                <a:ea typeface="Arial" charset="0"/>
                <a:cs typeface="Arial" charset="0"/>
              </a:rPr>
              <a:t>●   Copyright © 2016 New Teacher Center.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429405C-AD16-2F4E-93D7-0A4B71FF3A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15_NTC_Logo_Master_V_SM_PMS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700" y="5944794"/>
            <a:ext cx="622300" cy="59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7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odyFrameOnl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4493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4325" y="744310"/>
            <a:ext cx="8582025" cy="881290"/>
          </a:xfrm>
        </p:spPr>
        <p:txBody>
          <a:bodyPr anchor="t">
            <a:normAutofit/>
          </a:bodyPr>
          <a:lstStyle>
            <a:lvl1pPr>
              <a:defRPr sz="3200">
                <a:solidFill>
                  <a:srgbClr val="863094"/>
                </a:solidFill>
              </a:defRPr>
            </a:lvl1pPr>
          </a:lstStyle>
          <a:p>
            <a:r>
              <a:rPr lang="en-US" dirty="0" smtClean="0"/>
              <a:t>Click To Edit Title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1701800"/>
            <a:ext cx="8582025" cy="350157"/>
          </a:xfrm>
        </p:spPr>
        <p:txBody>
          <a:bodyPr>
            <a:noAutofit/>
          </a:bodyPr>
          <a:lstStyle>
            <a:lvl1pPr marL="0" indent="0">
              <a:lnSpc>
                <a:spcPts val="2300"/>
              </a:lnSpc>
              <a:buFont typeface="Arial" charset="0"/>
              <a:buNone/>
              <a:defRPr baseline="0"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EDIT SUBTITLE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14325" y="2247900"/>
            <a:ext cx="8582025" cy="388104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 sz="2100" baseline="0"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Edit text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7A7A7"/>
                </a:solidFill>
              </a:defRPr>
            </a:lvl1pPr>
          </a:lstStyle>
          <a:p>
            <a:r>
              <a:rPr lang="en-US" dirty="0" smtClean="0">
                <a:ea typeface="Arial" charset="0"/>
                <a:cs typeface="Arial" charset="0"/>
              </a:rPr>
              <a:t>●   Copyright © 2016 New Teacher Center. All Rights Reserved.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7A7A7"/>
                </a:solidFill>
              </a:defRPr>
            </a:lvl1pPr>
          </a:lstStyle>
          <a:p>
            <a:fld id="{9429405C-AD16-2F4E-93D7-0A4B71FF3A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15_NTC_Logo_Master_V_SM_PMS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700" y="5944794"/>
            <a:ext cx="622300" cy="59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66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odyFrameOnl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8892" y="744310"/>
            <a:ext cx="8586216" cy="885354"/>
          </a:xfrm>
        </p:spPr>
        <p:txBody>
          <a:bodyPr anchor="t">
            <a:normAutofit/>
          </a:bodyPr>
          <a:lstStyle>
            <a:lvl1pPr>
              <a:defRPr sz="3200">
                <a:solidFill>
                  <a:srgbClr val="863094"/>
                </a:solidFill>
              </a:defRPr>
            </a:lvl1pPr>
          </a:lstStyle>
          <a:p>
            <a:r>
              <a:rPr lang="en-US" dirty="0" smtClean="0"/>
              <a:t>Click </a:t>
            </a:r>
            <a:br>
              <a:rPr lang="en-US" dirty="0" smtClean="0"/>
            </a:br>
            <a:r>
              <a:rPr lang="en-US" dirty="0" smtClean="0"/>
              <a:t>To Edit Title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8892" y="1701800"/>
            <a:ext cx="8586216" cy="350157"/>
          </a:xfrm>
        </p:spPr>
        <p:txBody>
          <a:bodyPr>
            <a:noAutofit/>
          </a:bodyPr>
          <a:lstStyle>
            <a:lvl1pPr marL="0" indent="0">
              <a:lnSpc>
                <a:spcPts val="2300"/>
              </a:lnSpc>
              <a:buFont typeface="Arial" charset="0"/>
              <a:buNone/>
              <a:defRPr baseline="0"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EDIT SUBTITLE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78892" y="2184403"/>
            <a:ext cx="8586216" cy="3880531"/>
          </a:xfrm>
        </p:spPr>
        <p:txBody>
          <a:bodyPr>
            <a:noAutofit/>
          </a:bodyPr>
          <a:lstStyle>
            <a:lvl1pPr marL="177800" indent="-1778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 sz="2100" baseline="0">
                <a:solidFill>
                  <a:srgbClr val="383A3C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Edit bullets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7A7A7"/>
                </a:solidFill>
              </a:defRPr>
            </a:lvl1pPr>
          </a:lstStyle>
          <a:p>
            <a:r>
              <a:rPr lang="en-US" dirty="0" smtClean="0">
                <a:ea typeface="Arial" charset="0"/>
                <a:cs typeface="Arial" charset="0"/>
              </a:rPr>
              <a:t>●   Copyright © 2016 New Teacher Center.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7A7A7"/>
                </a:solidFill>
              </a:defRPr>
            </a:lvl1pPr>
          </a:lstStyle>
          <a:p>
            <a:fld id="{9429405C-AD16-2F4E-93D7-0A4B71FF3A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15_NTC_Logo_Master_V_SM_PMS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700" y="5944794"/>
            <a:ext cx="622300" cy="59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5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dyFrameOnl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8892" y="642707"/>
            <a:ext cx="8586216" cy="878807"/>
          </a:xfrm>
        </p:spPr>
        <p:txBody>
          <a:bodyPr anchor="t">
            <a:normAutofit/>
          </a:bodyPr>
          <a:lstStyle>
            <a:lvl1pPr>
              <a:defRPr sz="3200">
                <a:solidFill>
                  <a:srgbClr val="863094"/>
                </a:solidFill>
              </a:defRPr>
            </a:lvl1pPr>
          </a:lstStyle>
          <a:p>
            <a:r>
              <a:rPr lang="en-US" dirty="0" smtClean="0"/>
              <a:t>Click To Edit Title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75875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A7A7"/>
                </a:solidFill>
              </a:defRPr>
            </a:lvl1pPr>
          </a:lstStyle>
          <a:p>
            <a:r>
              <a:rPr lang="en-US" dirty="0" smtClean="0">
                <a:ea typeface="Arial" charset="0"/>
                <a:cs typeface="Arial" charset="0"/>
              </a:rPr>
              <a:t>●   Copyright © 2016 New Teacher Center.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33350" y="6356351"/>
            <a:ext cx="41637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A7A7"/>
                </a:solidFill>
              </a:defRPr>
            </a:lvl1pPr>
          </a:lstStyle>
          <a:p>
            <a:fld id="{9429405C-AD16-2F4E-93D7-0A4B71FF3A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15_NTC_Logo_Master_V_SM_PMS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700" y="5944794"/>
            <a:ext cx="622300" cy="595706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278892" y="1803402"/>
            <a:ext cx="8586216" cy="388060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corresponding icon to insert Table, Chart, SmartArt, Picture, or Movie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235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0" y="4102100"/>
            <a:ext cx="5524500" cy="2164444"/>
          </a:xfrm>
        </p:spPr>
        <p:txBody>
          <a:bodyPr>
            <a:noAutofit/>
          </a:bodyPr>
          <a:lstStyle>
            <a:lvl1pPr marL="0" indent="0" algn="r">
              <a:lnSpc>
                <a:spcPts val="1250"/>
              </a:lnSpc>
              <a:buNone/>
              <a:defRPr sz="1800">
                <a:solidFill>
                  <a:srgbClr val="863094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algn="r">
              <a:defRPr sz="1600">
                <a:latin typeface="Century Gothic" charset="0"/>
                <a:ea typeface="Century Gothic" charset="0"/>
                <a:cs typeface="Century Gothic" charset="0"/>
              </a:defRPr>
            </a:lvl2pPr>
            <a:lvl3pPr algn="r">
              <a:defRPr sz="1600">
                <a:latin typeface="Century Gothic" charset="0"/>
                <a:ea typeface="Century Gothic" charset="0"/>
                <a:cs typeface="Century Gothic" charset="0"/>
              </a:defRPr>
            </a:lvl3pPr>
            <a:lvl4pPr algn="r">
              <a:defRPr sz="1600">
                <a:latin typeface="Century Gothic" charset="0"/>
                <a:ea typeface="Century Gothic" charset="0"/>
                <a:cs typeface="Century Gothic" charset="0"/>
              </a:defRPr>
            </a:lvl4pPr>
            <a:lvl5pPr algn="r">
              <a:defRPr sz="1600"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dirty="0" smtClean="0"/>
              <a:t>CLICK TO ADD DATE, NAME, TITLE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39472" y="2075676"/>
            <a:ext cx="3915228" cy="72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4700" b="1" dirty="0" smtClean="0">
                <a:solidFill>
                  <a:srgbClr val="53A3B4"/>
                </a:solidFill>
                <a:latin typeface="Arial" charset="0"/>
                <a:ea typeface="Arial" charset="0"/>
                <a:cs typeface="Arial" charset="0"/>
              </a:rPr>
              <a:t>THANK</a:t>
            </a:r>
            <a:r>
              <a:rPr lang="en-US" sz="4700" b="1" baseline="0" dirty="0" smtClean="0">
                <a:solidFill>
                  <a:srgbClr val="53A3B4"/>
                </a:solidFill>
                <a:latin typeface="Arial" charset="0"/>
                <a:ea typeface="Arial" charset="0"/>
                <a:cs typeface="Arial" charset="0"/>
              </a:rPr>
              <a:t> YOU</a:t>
            </a:r>
            <a:endParaRPr lang="en-US" sz="4700" b="1" dirty="0">
              <a:solidFill>
                <a:srgbClr val="53A3B4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036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y Conne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1700" y="656036"/>
            <a:ext cx="746437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00" b="1" dirty="0" smtClean="0">
                <a:solidFill>
                  <a:srgbClr val="53A3B4"/>
                </a:solidFill>
                <a:latin typeface="Arial" charset="0"/>
                <a:ea typeface="Arial" charset="0"/>
                <a:cs typeface="Arial" charset="0"/>
              </a:rPr>
              <a:t>STAY CONNECTED</a:t>
            </a:r>
            <a:endParaRPr lang="en-US" sz="4700" b="1" dirty="0">
              <a:solidFill>
                <a:srgbClr val="53A3B4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 descr="NTCLogopurp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2781300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49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60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383A3C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000" kern="1200">
          <a:solidFill>
            <a:srgbClr val="383A3C"/>
          </a:solidFill>
          <a:latin typeface="+mj-lt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A7A7A7"/>
          </a:solidFill>
          <a:latin typeface="+mj-lt"/>
          <a:ea typeface="Century Gothic" charset="0"/>
          <a:cs typeface="Century Gothic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A7A7A7"/>
          </a:solidFill>
          <a:latin typeface="+mj-lt"/>
          <a:ea typeface="Century Gothic" charset="0"/>
          <a:cs typeface="Century Gothic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A7A7A7"/>
          </a:solidFill>
          <a:latin typeface="+mj-lt"/>
          <a:ea typeface="Century Gothic" charset="0"/>
          <a:cs typeface="Century Gothic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A7A7A7"/>
          </a:solidFill>
          <a:latin typeface="+mj-lt"/>
          <a:ea typeface="Century Gothic" charset="0"/>
          <a:cs typeface="Century 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5350" y="5175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1892300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75875" y="6356351"/>
            <a:ext cx="3086100" cy="365125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r>
              <a:rPr lang="en-US" dirty="0" smtClean="0">
                <a:solidFill>
                  <a:srgbClr val="A7A7A7"/>
                </a:solidFill>
                <a:ea typeface="Arial" charset="0"/>
                <a:cs typeface="Arial" charset="0"/>
              </a:rPr>
              <a:t>●   Copyright © 2016 New Teacher Center. All Rights Reserved.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33350" y="6356351"/>
            <a:ext cx="416379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rgbClr val="A7A7A7"/>
                </a:solidFill>
              </a:defRPr>
            </a:lvl1pPr>
          </a:lstStyle>
          <a:p>
            <a:fld id="{9429405C-AD16-2F4E-93D7-0A4B71FF3A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068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55" r:id="rId6"/>
    <p:sldLayoutId id="2147483854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900" b="1" kern="1200">
          <a:solidFill>
            <a:srgbClr val="863094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100" kern="1200">
          <a:solidFill>
            <a:schemeClr val="accent6"/>
          </a:solidFill>
          <a:latin typeface="+mn-lt"/>
          <a:ea typeface="Century Gothic" charset="0"/>
          <a:cs typeface="Century Gothic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6"/>
          </a:solidFill>
          <a:latin typeface="+mn-lt"/>
          <a:ea typeface="Century Gothic" charset="0"/>
          <a:cs typeface="Century Gothic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6"/>
          </a:solidFill>
          <a:latin typeface="+mn-lt"/>
          <a:ea typeface="Century Gothic" charset="0"/>
          <a:cs typeface="Century Gothic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6"/>
          </a:solidFill>
          <a:latin typeface="+mn-lt"/>
          <a:ea typeface="Century Gothic" charset="0"/>
          <a:cs typeface="Century Gothic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6"/>
          </a:solidFill>
          <a:latin typeface="+mn-lt"/>
          <a:ea typeface="Century Gothic" charset="0"/>
          <a:cs typeface="Century 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chart" Target="../charts/chart5.xml"/><Relationship Id="rId5" Type="http://schemas.openxmlformats.org/officeDocument/2006/relationships/chart" Target="../charts/chart6.xml"/><Relationship Id="rId6" Type="http://schemas.openxmlformats.org/officeDocument/2006/relationships/chart" Target="../charts/chart7.xml"/><Relationship Id="rId7" Type="http://schemas.openxmlformats.org/officeDocument/2006/relationships/chart" Target="../charts/chart8.xml"/><Relationship Id="rId8" Type="http://schemas.openxmlformats.org/officeDocument/2006/relationships/chart" Target="../charts/chart9.xml"/><Relationship Id="rId9" Type="http://schemas.openxmlformats.org/officeDocument/2006/relationships/chart" Target="../charts/chart10.xml"/><Relationship Id="rId10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4" Type="http://schemas.openxmlformats.org/officeDocument/2006/relationships/chart" Target="../charts/chart15.xml"/><Relationship Id="rId5" Type="http://schemas.openxmlformats.org/officeDocument/2006/relationships/chart" Target="../charts/chart16.xml"/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4" Type="http://schemas.openxmlformats.org/officeDocument/2006/relationships/chart" Target="../charts/chart19.xml"/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4" Type="http://schemas.openxmlformats.org/officeDocument/2006/relationships/chart" Target="../charts/chart22.xml"/><Relationship Id="rId5" Type="http://schemas.openxmlformats.org/officeDocument/2006/relationships/chart" Target="../charts/chart23.xml"/><Relationship Id="rId6" Type="http://schemas.openxmlformats.org/officeDocument/2006/relationships/chart" Target="../charts/chart24.xml"/><Relationship Id="rId7" Type="http://schemas.openxmlformats.org/officeDocument/2006/relationships/chart" Target="../charts/chart25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1725549" y="2578100"/>
            <a:ext cx="7011818" cy="1447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Arial" charset="0"/>
              </a:rPr>
              <a:t>Alexandria City Public Schools</a:t>
            </a:r>
            <a:br>
              <a:rPr lang="en-US" dirty="0" smtClean="0">
                <a:latin typeface="Arial" charset="0"/>
              </a:rPr>
            </a:br>
            <a:r>
              <a:rPr lang="en-US" sz="3100" dirty="0" smtClean="0">
                <a:solidFill>
                  <a:schemeClr val="accent6"/>
                </a:solidFill>
              </a:rPr>
              <a:t>Preliminary Results of the 2016 Teaching, Empowering, Leading, and Learning (TELL) Survey.</a:t>
            </a:r>
          </a:p>
        </p:txBody>
      </p:sp>
      <p:sp>
        <p:nvSpPr>
          <p:cNvPr id="16388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Dawn Shephard</a:t>
            </a:r>
            <a:br>
              <a:rPr lang="en-US" sz="2400" dirty="0"/>
            </a:br>
            <a:r>
              <a:rPr lang="en-US" sz="2400" dirty="0"/>
              <a:t>Associate Director, Teaching, Empowering, Leading, and Learning (TELL) Initiative</a:t>
            </a:r>
            <a:br>
              <a:rPr lang="en-US" sz="2400" dirty="0"/>
            </a:br>
            <a:r>
              <a:rPr lang="en-US" sz="2200" dirty="0" smtClean="0">
                <a:latin typeface="Arial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99200" y="51003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791" y="71252"/>
            <a:ext cx="3063833" cy="132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of 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1357425"/>
            <a:ext cx="8582025" cy="350157"/>
          </a:xfrm>
        </p:spPr>
        <p:txBody>
          <a:bodyPr/>
          <a:lstStyle/>
          <a:p>
            <a:r>
              <a:rPr lang="en-US" dirty="0" smtClean="0"/>
              <a:t>Calculations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14325" y="1832275"/>
            <a:ext cx="8582025" cy="388104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All calculations are done at the respondent level and then aggregated to school, district, and state 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At the Item Level: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Percentage of respondents indicating ‘Agree’ or ‘Strongly Agree’ for the given survey question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At the Construct Level: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Average rate of agreement across items within the given construct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Ex. Respondent indicates ‘Agree’ or ‘Strongly Agree’ for 4 out of 8 items within a construct, their Rate of Agreement (RA) for the given construct is 50%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ea typeface="Arial" charset="0"/>
                <a:cs typeface="Arial" charset="0"/>
              </a:rPr>
              <a:t>●   Copyright © 2016 New Teacher Center. All Rights Reserved.</a:t>
            </a:r>
            <a:endParaRPr lang="en-US" dirty="0" smtClean="0">
              <a:ea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405C-AD16-2F4E-93D7-0A4B71FF3AA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080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96368"/>
              </p:ext>
            </p:extLst>
          </p:nvPr>
        </p:nvGraphicFramePr>
        <p:xfrm>
          <a:off x="133350" y="1644650"/>
          <a:ext cx="8763000" cy="46773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63000"/>
              </a:tblGrid>
              <a:tr h="5207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Use of Time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213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Community Support &amp; Involvement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930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Facilities &amp; Resources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815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Managing Student Conduct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61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Teacher Leadership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57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School Leadership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72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Professional Development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Instructional Practices &amp; Support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2016 TELL Construct Averages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941474834"/>
              </p:ext>
            </p:extLst>
          </p:nvPr>
        </p:nvGraphicFramePr>
        <p:xfrm>
          <a:off x="133351" y="1454149"/>
          <a:ext cx="8858250" cy="4902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●   Copyright © 2016 New Teacher Center.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405C-AD16-2F4E-93D7-0A4B71FF3AA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357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711774"/>
              </p:ext>
            </p:extLst>
          </p:nvPr>
        </p:nvGraphicFramePr>
        <p:xfrm>
          <a:off x="133350" y="1492645"/>
          <a:ext cx="8831579" cy="48493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8911"/>
                <a:gridCol w="1383887"/>
                <a:gridCol w="1383887"/>
                <a:gridCol w="1866773"/>
                <a:gridCol w="1436822"/>
                <a:gridCol w="1221299"/>
              </a:tblGrid>
              <a:tr h="301733">
                <a:tc>
                  <a:txBody>
                    <a:bodyPr/>
                    <a:lstStyle/>
                    <a:p>
                      <a:pPr algn="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2014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2014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425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Use of Time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0663" indent="0"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Teacher Leadership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786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Community Support &amp; Involvement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0663" indent="0"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School Leadership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541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Facilities &amp; Resources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0663" indent="0"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Professional Development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6921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Managing Student Conduct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0663" indent="0"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Instructional Practices &amp; Support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3302956"/>
              </p:ext>
            </p:extLst>
          </p:nvPr>
        </p:nvGraphicFramePr>
        <p:xfrm>
          <a:off x="6271260" y="2971452"/>
          <a:ext cx="2743200" cy="1097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892" y="642707"/>
            <a:ext cx="8586216" cy="622213"/>
          </a:xfrm>
        </p:spPr>
        <p:txBody>
          <a:bodyPr>
            <a:normAutofit/>
          </a:bodyPr>
          <a:lstStyle/>
          <a:p>
            <a:r>
              <a:rPr lang="en-US" dirty="0" smtClean="0"/>
              <a:t>TELL Construct Averages, 2014 &amp;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29405C-AD16-2F4E-93D7-0A4B71FF3AA9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686296" y="1904305"/>
            <a:ext cx="2733304" cy="1037968"/>
            <a:chOff x="1686296" y="1916180"/>
            <a:chExt cx="2733304" cy="1037968"/>
          </a:xfrm>
        </p:grpSpPr>
        <p:graphicFrame>
          <p:nvGraphicFramePr>
            <p:cNvPr id="20" name="Content Placeholder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42358727"/>
                </p:ext>
              </p:extLst>
            </p:nvPr>
          </p:nvGraphicFramePr>
          <p:xfrm>
            <a:off x="1686296" y="1916180"/>
            <a:ext cx="2733304" cy="10379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3825834" y="1934592"/>
              <a:ext cx="5818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+14</a:t>
              </a:r>
              <a:endParaRPr lang="en-US" sz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686296" y="2805107"/>
            <a:ext cx="2733304" cy="1260618"/>
            <a:chOff x="1686296" y="2805107"/>
            <a:chExt cx="2733304" cy="1260618"/>
          </a:xfrm>
        </p:grpSpPr>
        <p:graphicFrame>
          <p:nvGraphicFramePr>
            <p:cNvPr id="14" name="Content Placeholder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21190394"/>
                </p:ext>
              </p:extLst>
            </p:nvPr>
          </p:nvGraphicFramePr>
          <p:xfrm>
            <a:off x="1686296" y="2968445"/>
            <a:ext cx="2733304" cy="10972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3815939" y="2805107"/>
              <a:ext cx="5818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+11</a:t>
              </a:r>
              <a:endParaRPr lang="en-US" sz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686296" y="4085399"/>
            <a:ext cx="2733304" cy="1144539"/>
            <a:chOff x="1686296" y="4085399"/>
            <a:chExt cx="2733304" cy="1144539"/>
          </a:xfrm>
        </p:grpSpPr>
        <p:graphicFrame>
          <p:nvGraphicFramePr>
            <p:cNvPr id="15" name="Content Placeholder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56435112"/>
                </p:ext>
              </p:extLst>
            </p:nvPr>
          </p:nvGraphicFramePr>
          <p:xfrm>
            <a:off x="1686296" y="4132658"/>
            <a:ext cx="2733304" cy="10972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2" name="TextBox 21"/>
            <p:cNvSpPr txBox="1"/>
            <p:nvPr/>
          </p:nvSpPr>
          <p:spPr>
            <a:xfrm>
              <a:off x="3827813" y="4085399"/>
              <a:ext cx="5818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+1</a:t>
              </a:r>
              <a:endParaRPr lang="en-US" sz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686296" y="5259713"/>
            <a:ext cx="2733304" cy="1097280"/>
            <a:chOff x="1686296" y="5259713"/>
            <a:chExt cx="2733304" cy="1097280"/>
          </a:xfrm>
        </p:grpSpPr>
        <p:graphicFrame>
          <p:nvGraphicFramePr>
            <p:cNvPr id="16" name="Content Placeholder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04596544"/>
                </p:ext>
              </p:extLst>
            </p:nvPr>
          </p:nvGraphicFramePr>
          <p:xfrm>
            <a:off x="1686296" y="5259713"/>
            <a:ext cx="2733304" cy="10972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24" name="TextBox 23"/>
            <p:cNvSpPr txBox="1"/>
            <p:nvPr/>
          </p:nvSpPr>
          <p:spPr>
            <a:xfrm>
              <a:off x="3804062" y="5271864"/>
              <a:ext cx="5818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+6</a:t>
              </a:r>
              <a:endParaRPr lang="en-US" sz="12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127668" y="1797426"/>
            <a:ext cx="2886792" cy="1158442"/>
            <a:chOff x="6127668" y="1797426"/>
            <a:chExt cx="2886792" cy="1158442"/>
          </a:xfrm>
        </p:grpSpPr>
        <p:graphicFrame>
          <p:nvGraphicFramePr>
            <p:cNvPr id="18" name="Content Placeholder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0346912"/>
                </p:ext>
              </p:extLst>
            </p:nvPr>
          </p:nvGraphicFramePr>
          <p:xfrm>
            <a:off x="6127668" y="1858588"/>
            <a:ext cx="2886792" cy="10972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25" name="TextBox 24"/>
            <p:cNvSpPr txBox="1"/>
            <p:nvPr/>
          </p:nvSpPr>
          <p:spPr>
            <a:xfrm>
              <a:off x="8422673" y="1797426"/>
              <a:ext cx="5818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+10</a:t>
              </a:r>
              <a:endParaRPr lang="en-US" sz="1200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385069" y="2890654"/>
            <a:ext cx="581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+8</a:t>
            </a:r>
            <a:endParaRPr lang="en-US" sz="1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6271260" y="4136128"/>
            <a:ext cx="2743200" cy="1093810"/>
            <a:chOff x="6271260" y="4136128"/>
            <a:chExt cx="2743200" cy="1093810"/>
          </a:xfrm>
        </p:grpSpPr>
        <p:graphicFrame>
          <p:nvGraphicFramePr>
            <p:cNvPr id="21" name="Content Placeholder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26342303"/>
                </p:ext>
              </p:extLst>
            </p:nvPr>
          </p:nvGraphicFramePr>
          <p:xfrm>
            <a:off x="6271260" y="4186940"/>
            <a:ext cx="2743200" cy="10429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27" name="TextBox 26"/>
            <p:cNvSpPr txBox="1"/>
            <p:nvPr/>
          </p:nvSpPr>
          <p:spPr>
            <a:xfrm>
              <a:off x="8384126" y="4136128"/>
              <a:ext cx="5818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+8</a:t>
              </a:r>
              <a:endParaRPr lang="en-US" sz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289040" y="5161918"/>
            <a:ext cx="2675890" cy="1207226"/>
            <a:chOff x="6289040" y="5161918"/>
            <a:chExt cx="2675890" cy="1207226"/>
          </a:xfrm>
        </p:grpSpPr>
        <p:graphicFrame>
          <p:nvGraphicFramePr>
            <p:cNvPr id="23" name="Content Placeholder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24654104"/>
                </p:ext>
              </p:extLst>
            </p:nvPr>
          </p:nvGraphicFramePr>
          <p:xfrm>
            <a:off x="6289040" y="5271864"/>
            <a:ext cx="2675890" cy="10972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28" name="TextBox 27"/>
            <p:cNvSpPr txBox="1"/>
            <p:nvPr/>
          </p:nvSpPr>
          <p:spPr>
            <a:xfrm>
              <a:off x="8348502" y="5161918"/>
              <a:ext cx="5818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+5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46100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719992346"/>
              </p:ext>
            </p:extLst>
          </p:nvPr>
        </p:nvGraphicFramePr>
        <p:xfrm>
          <a:off x="314325" y="1625600"/>
          <a:ext cx="8582025" cy="499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i="1" dirty="0"/>
              <a:t>Which aspect of your teaching conditions most affects your willingness to keep teaching at your school?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ea typeface="Arial" charset="0"/>
                <a:cs typeface="Arial" charset="0"/>
              </a:rPr>
              <a:t>●   Copyright © 2016 New Teacher Center.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405C-AD16-2F4E-93D7-0A4B71FF3AA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558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14325" y="1397000"/>
            <a:ext cx="8582025" cy="4427145"/>
          </a:xfrm>
        </p:spPr>
        <p:txBody>
          <a:bodyPr/>
          <a:lstStyle/>
          <a:p>
            <a:pPr lvl="0">
              <a:spcAft>
                <a:spcPts val="0"/>
              </a:spcAft>
            </a:pPr>
            <a:r>
              <a:rPr lang="en-US" sz="2400" dirty="0" smtClean="0"/>
              <a:t>Use of Time</a:t>
            </a:r>
          </a:p>
          <a:p>
            <a:pPr lvl="1"/>
            <a:r>
              <a:rPr lang="en-US" dirty="0" smtClean="0"/>
              <a:t>Lowest construct, but also greatest improvement (+14%) compared to 2014</a:t>
            </a:r>
          </a:p>
          <a:p>
            <a:pPr lvl="1"/>
            <a:r>
              <a:rPr lang="en-US" dirty="0" smtClean="0"/>
              <a:t>Indicated as one of the most important constructs for willingness to continue teaching at current school</a:t>
            </a:r>
          </a:p>
          <a:p>
            <a:pPr lvl="1"/>
            <a:endParaRPr lang="en-US" dirty="0" smtClean="0"/>
          </a:p>
          <a:p>
            <a:pPr lvl="0">
              <a:spcAft>
                <a:spcPts val="0"/>
              </a:spcAft>
            </a:pPr>
            <a:r>
              <a:rPr lang="en-US" sz="2400" dirty="0" smtClean="0"/>
              <a:t>Teacher Leadership</a:t>
            </a:r>
          </a:p>
          <a:p>
            <a:pPr lvl="1"/>
            <a:r>
              <a:rPr lang="en-US" dirty="0" smtClean="0"/>
              <a:t>Improved </a:t>
            </a:r>
            <a:r>
              <a:rPr lang="en-US" dirty="0" smtClean="0"/>
              <a:t>10 </a:t>
            </a:r>
            <a:r>
              <a:rPr lang="en-US" dirty="0" smtClean="0"/>
              <a:t>percentage points compared to 2014</a:t>
            </a:r>
          </a:p>
          <a:p>
            <a:pPr lvl="1"/>
            <a:endParaRPr lang="en-US" dirty="0" smtClean="0"/>
          </a:p>
          <a:p>
            <a:pPr lvl="0">
              <a:spcAft>
                <a:spcPts val="0"/>
              </a:spcAft>
            </a:pPr>
            <a:r>
              <a:rPr lang="en-US" sz="2400" dirty="0" smtClean="0"/>
              <a:t>School Leadership</a:t>
            </a:r>
          </a:p>
          <a:p>
            <a:pPr lvl="1"/>
            <a:r>
              <a:rPr lang="en-US" dirty="0" smtClean="0"/>
              <a:t>Indicated as the most important construct for willingness to continue teaching at current school</a:t>
            </a:r>
          </a:p>
          <a:p>
            <a:pPr lvl="1"/>
            <a:endParaRPr lang="en-US" dirty="0" smtClean="0"/>
          </a:p>
          <a:p>
            <a:pPr lvl="0">
              <a:spcAft>
                <a:spcPts val="0"/>
              </a:spcAft>
            </a:pPr>
            <a:r>
              <a:rPr lang="en-US" sz="2400" dirty="0" smtClean="0"/>
              <a:t>Community Support and Involvement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Highest rated construct overall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TELL Constructs Takeaways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ea typeface="Arial" charset="0"/>
                <a:cs typeface="Arial" charset="0"/>
              </a:rPr>
              <a:t>●   Copyright © 2016 New Teacher Center. All Rights Reserved.</a:t>
            </a:r>
            <a:endParaRPr lang="en-US" dirty="0" smtClean="0">
              <a:ea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405C-AD16-2F4E-93D7-0A4B71FF3AA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427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Survey Results </a:t>
            </a:r>
            <a:br>
              <a:rPr lang="en-US" dirty="0" smtClean="0"/>
            </a:br>
            <a:r>
              <a:rPr lang="en-US" dirty="0" smtClean="0"/>
              <a:t>by Item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62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949848"/>
              </p:ext>
            </p:extLst>
          </p:nvPr>
        </p:nvGraphicFramePr>
        <p:xfrm>
          <a:off x="133348" y="1625601"/>
          <a:ext cx="8839202" cy="47348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22572"/>
                <a:gridCol w="3516630"/>
              </a:tblGrid>
              <a:tr h="12699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Efforts are made to minimize the amount of routine paperwork teachers are required to do.</a:t>
                      </a:r>
                    </a:p>
                  </a:txBody>
                  <a:tcPr marL="137160" marR="137160" marT="137160" marB="1371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874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Teachers have time available to collaborate with colleagues.</a:t>
                      </a:r>
                    </a:p>
                  </a:txBody>
                  <a:tcPr marL="137160" marR="137160" marT="137160" marB="1371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874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Teachers are allowed to focus on educating students with minimal interruptions.</a:t>
                      </a:r>
                    </a:p>
                  </a:txBody>
                  <a:tcPr marL="137160" marR="137160" marT="137160" marB="1371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8743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 school leadership makes a sustained effort to address teacher concerns about the use of time in my school.</a:t>
                      </a:r>
                    </a:p>
                  </a:txBody>
                  <a:tcPr marL="137160" marR="137160" marT="137160" marB="1371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684406674"/>
              </p:ext>
            </p:extLst>
          </p:nvPr>
        </p:nvGraphicFramePr>
        <p:xfrm>
          <a:off x="5535929" y="1625600"/>
          <a:ext cx="3474720" cy="1005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of Time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ea typeface="Arial" charset="0"/>
                <a:cs typeface="Arial" charset="0"/>
              </a:rPr>
              <a:t>●   Copyright © 2016 New Teacher Center. All Rights Reserved.</a:t>
            </a:r>
            <a:endParaRPr lang="en-US" dirty="0" smtClean="0">
              <a:ea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405C-AD16-2F4E-93D7-0A4B71FF3AA9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12" name="Content Placeholder 6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541569432"/>
              </p:ext>
            </p:extLst>
          </p:nvPr>
        </p:nvGraphicFramePr>
        <p:xfrm>
          <a:off x="5535929" y="2665731"/>
          <a:ext cx="3474720" cy="1005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ontent Placeholder 6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664647664"/>
              </p:ext>
            </p:extLst>
          </p:nvPr>
        </p:nvGraphicFramePr>
        <p:xfrm>
          <a:off x="5535929" y="3867150"/>
          <a:ext cx="3474720" cy="1005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ontent Placeholder 6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692396073"/>
              </p:ext>
            </p:extLst>
          </p:nvPr>
        </p:nvGraphicFramePr>
        <p:xfrm>
          <a:off x="5535929" y="5036820"/>
          <a:ext cx="3474720" cy="106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757174"/>
              </p:ext>
            </p:extLst>
          </p:nvPr>
        </p:nvGraphicFramePr>
        <p:xfrm>
          <a:off x="6057900" y="1273811"/>
          <a:ext cx="283845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1925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9040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486543"/>
              </p:ext>
            </p:extLst>
          </p:nvPr>
        </p:nvGraphicFramePr>
        <p:xfrm>
          <a:off x="133348" y="1625601"/>
          <a:ext cx="8839202" cy="32623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59452"/>
                <a:gridCol w="3079750"/>
              </a:tblGrid>
              <a:tr h="10874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entury Gothic"/>
                          <a:cs typeface="Times New Roman"/>
                        </a:rPr>
                        <a:t>Teachers have an appropriate level of influence on decision making in this school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entury Gothic"/>
                          <a:cs typeface="Times New Roman"/>
                        </a:rPr>
                        <a:t>. </a:t>
                      </a:r>
                      <a:endParaRPr lang="en-US" sz="2000" dirty="0">
                        <a:effectLst/>
                        <a:latin typeface="+mn-lt"/>
                        <a:ea typeface="Century Gothic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874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entury Gothic"/>
                          <a:cs typeface="Times New Roman"/>
                        </a:rPr>
                        <a:t>Teachers are trusted to make sound professional decisions about instruction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entury Gothic"/>
                          <a:cs typeface="Times New Roman"/>
                        </a:rPr>
                        <a:t>.</a:t>
                      </a:r>
                      <a:endParaRPr lang="en-US" sz="2000" dirty="0">
                        <a:effectLst/>
                        <a:latin typeface="+mn-lt"/>
                        <a:ea typeface="Century Gothic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874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entury Gothic"/>
                          <a:cs typeface="Times New Roman"/>
                        </a:rPr>
                        <a:t>Teachers are recognized as educational experts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entury Gothic"/>
                          <a:cs typeface="Times New Roman"/>
                        </a:rPr>
                        <a:t>.</a:t>
                      </a:r>
                      <a:endParaRPr lang="en-US" sz="2000" dirty="0">
                        <a:effectLst/>
                        <a:latin typeface="+mn-lt"/>
                        <a:ea typeface="Century Gothic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9945559"/>
              </p:ext>
            </p:extLst>
          </p:nvPr>
        </p:nvGraphicFramePr>
        <p:xfrm>
          <a:off x="5552756" y="1625600"/>
          <a:ext cx="3474720" cy="106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Teacher Leadership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ea typeface="Arial" charset="0"/>
                <a:cs typeface="Arial" charset="0"/>
              </a:rPr>
              <a:t>●   Copyright © 2016 New Teacher Center. All Rights Reserved.</a:t>
            </a:r>
            <a:endParaRPr lang="en-US" dirty="0" smtClean="0">
              <a:ea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405C-AD16-2F4E-93D7-0A4B71FF3AA9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12" name="Content Placeholder 6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4095797146"/>
              </p:ext>
            </p:extLst>
          </p:nvPr>
        </p:nvGraphicFramePr>
        <p:xfrm>
          <a:off x="5552756" y="2716530"/>
          <a:ext cx="3474720" cy="106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ontent Placeholder 6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661764297"/>
              </p:ext>
            </p:extLst>
          </p:nvPr>
        </p:nvGraphicFramePr>
        <p:xfrm>
          <a:off x="5552756" y="3821113"/>
          <a:ext cx="3474720" cy="106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949761"/>
              </p:ext>
            </p:extLst>
          </p:nvPr>
        </p:nvGraphicFramePr>
        <p:xfrm>
          <a:off x="6080760" y="1273811"/>
          <a:ext cx="281559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13919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0451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“Overall, my school is a good place to work and learn’ </a:t>
            </a:r>
            <a:r>
              <a:rPr lang="en-US" dirty="0">
                <a:solidFill>
                  <a:schemeClr val="accent6"/>
                </a:solidFill>
              </a:rPr>
              <a:t>by Grade Level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236571310"/>
              </p:ext>
            </p:extLst>
          </p:nvPr>
        </p:nvGraphicFramePr>
        <p:xfrm>
          <a:off x="314325" y="2247900"/>
          <a:ext cx="8582025" cy="38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ea typeface="Arial" charset="0"/>
                <a:cs typeface="Arial" charset="0"/>
              </a:rPr>
              <a:t>●   Copyright © 2016 New Teacher Center.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405C-AD16-2F4E-93D7-0A4B71FF3AA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009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50097"/>
              </p:ext>
            </p:extLst>
          </p:nvPr>
        </p:nvGraphicFramePr>
        <p:xfrm>
          <a:off x="133348" y="1625601"/>
          <a:ext cx="8839202" cy="49291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21632"/>
                <a:gridCol w="3417570"/>
              </a:tblGrid>
              <a:tr h="9769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entury Gothic"/>
                          <a:cs typeface="Times New Roman"/>
                        </a:rPr>
                        <a:t>Professional development is differentiated to meet the needs of individual teachers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entury Gothic"/>
                          <a:cs typeface="Times New Roman"/>
                        </a:rPr>
                        <a:t>.</a:t>
                      </a:r>
                      <a:endParaRPr lang="en-US" sz="1800" dirty="0">
                        <a:effectLst/>
                        <a:latin typeface="+mn-lt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9409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entury Gothic"/>
                          <a:cs typeface="Times New Roman"/>
                        </a:rPr>
                        <a:t>Professional development deepens teachers' content knowledge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entury Gothic"/>
                          <a:cs typeface="Times New Roman"/>
                        </a:rPr>
                        <a:t>.</a:t>
                      </a:r>
                      <a:endParaRPr lang="en-US" sz="1800" dirty="0">
                        <a:effectLst/>
                        <a:latin typeface="+mn-lt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96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entury Gothic"/>
                          <a:cs typeface="Times New Roman"/>
                        </a:rPr>
                        <a:t>Teachers have autonomy to make decisions about instructional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entury Gothic"/>
                          <a:cs typeface="Times New Roman"/>
                        </a:rPr>
                        <a:t>delivery.</a:t>
                      </a:r>
                      <a:endParaRPr lang="en-US" sz="1800" dirty="0">
                        <a:effectLst/>
                        <a:latin typeface="+mn-lt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515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entury Gothic"/>
                          <a:cs typeface="Times New Roman"/>
                        </a:rPr>
                        <a:t>School administrators support teachers' efforts to maintain discipline in the classroom. </a:t>
                      </a:r>
                      <a:endParaRPr lang="en-US" sz="1800" dirty="0">
                        <a:effectLst/>
                        <a:latin typeface="+mn-lt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69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entury Gothic"/>
                          <a:cs typeface="Times New Roman"/>
                        </a:rPr>
                        <a:t>The school environment is clean and well maintained.*</a:t>
                      </a:r>
                      <a:endParaRPr lang="en-US" sz="1800" dirty="0" smtClean="0">
                        <a:effectLst/>
                        <a:latin typeface="+mn-lt"/>
                        <a:ea typeface="Century Gothic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011720216"/>
              </p:ext>
            </p:extLst>
          </p:nvPr>
        </p:nvGraphicFramePr>
        <p:xfrm>
          <a:off x="5554981" y="1625600"/>
          <a:ext cx="3474720" cy="971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Additional Item-Level Changes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ea typeface="Arial" charset="0"/>
                <a:cs typeface="Arial" charset="0"/>
              </a:rPr>
              <a:t>●   Copyright © 2016 New Teacher Center. All Rights Reserved.</a:t>
            </a:r>
            <a:endParaRPr lang="en-US" dirty="0" smtClean="0">
              <a:ea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405C-AD16-2F4E-93D7-0A4B71FF3AA9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12" name="Content Placeholder 6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661529855"/>
              </p:ext>
            </p:extLst>
          </p:nvPr>
        </p:nvGraphicFramePr>
        <p:xfrm>
          <a:off x="5554981" y="2616202"/>
          <a:ext cx="3474720" cy="958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ontent Placeholder 6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543677000"/>
              </p:ext>
            </p:extLst>
          </p:nvPr>
        </p:nvGraphicFramePr>
        <p:xfrm>
          <a:off x="5554981" y="3575051"/>
          <a:ext cx="3474720" cy="97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ontent Placeholder 6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293501146"/>
              </p:ext>
            </p:extLst>
          </p:nvPr>
        </p:nvGraphicFramePr>
        <p:xfrm>
          <a:off x="5554981" y="5576888"/>
          <a:ext cx="3474720" cy="977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ontent Placeholder 6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86485380"/>
              </p:ext>
            </p:extLst>
          </p:nvPr>
        </p:nvGraphicFramePr>
        <p:xfrm>
          <a:off x="5554981" y="4564382"/>
          <a:ext cx="3474720" cy="977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624839"/>
              </p:ext>
            </p:extLst>
          </p:nvPr>
        </p:nvGraphicFramePr>
        <p:xfrm>
          <a:off x="6020791" y="1273811"/>
          <a:ext cx="261257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6655"/>
                <a:gridCol w="895917"/>
              </a:tblGrid>
              <a:tr h="370840">
                <a:tc>
                  <a:txBody>
                    <a:bodyPr/>
                    <a:lstStyle/>
                    <a:p>
                      <a:pPr marL="58738" indent="0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58738" indent="0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23825" y="6203949"/>
            <a:ext cx="8239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*Item that decreased the most from 2014 to 2016</a:t>
            </a:r>
          </a:p>
        </p:txBody>
      </p:sp>
    </p:spTree>
    <p:extLst>
      <p:ext uri="{BB962C8B-B14F-4D97-AF65-F5344CB8AC3E}">
        <p14:creationId xmlns:p14="http://schemas.microsoft.com/office/powerpoint/2010/main" val="3153529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TELL Survey Background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11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Responses for those planning </a:t>
            </a:r>
            <a:r>
              <a:rPr lang="en-US" dirty="0"/>
              <a:t>to stay </a:t>
            </a:r>
            <a:r>
              <a:rPr lang="en-US" dirty="0" smtClean="0"/>
              <a:t>differed </a:t>
            </a:r>
            <a:r>
              <a:rPr lang="en-US" dirty="0"/>
              <a:t>from those who </a:t>
            </a:r>
            <a:r>
              <a:rPr lang="en-US" dirty="0">
                <a:solidFill>
                  <a:schemeClr val="accent2"/>
                </a:solidFill>
              </a:rPr>
              <a:t>plan to </a:t>
            </a:r>
            <a:r>
              <a:rPr lang="en-US" dirty="0" smtClean="0">
                <a:solidFill>
                  <a:schemeClr val="accent2"/>
                </a:solidFill>
              </a:rPr>
              <a:t>move </a:t>
            </a:r>
            <a:r>
              <a:rPr lang="en-US" dirty="0" smtClean="0">
                <a:solidFill>
                  <a:schemeClr val="accent1"/>
                </a:solidFill>
              </a:rPr>
              <a:t>to a different school</a:t>
            </a:r>
            <a:r>
              <a:rPr lang="en-US" dirty="0" smtClean="0"/>
              <a:t>: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909857705"/>
              </p:ext>
            </p:extLst>
          </p:nvPr>
        </p:nvGraphicFramePr>
        <p:xfrm>
          <a:off x="272040" y="2012950"/>
          <a:ext cx="8582025" cy="4116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ea typeface="Arial" charset="0"/>
                <a:cs typeface="Arial" charset="0"/>
              </a:rPr>
              <a:t>●   Copyright © 2016 New Teacher Center. All Rights Reserved.</a:t>
            </a:r>
            <a:endParaRPr lang="en-US" dirty="0" smtClean="0">
              <a:ea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405C-AD16-2F4E-93D7-0A4B71FF3AA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786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2016 Results </a:t>
            </a:r>
            <a:r>
              <a:rPr lang="en-US" dirty="0" smtClean="0"/>
              <a:t>Highlights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14325" y="1701800"/>
            <a:ext cx="8582025" cy="4427145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All TELL constructs improved compared with </a:t>
            </a:r>
            <a:r>
              <a:rPr lang="en-US" sz="2400" b="1" dirty="0" smtClean="0"/>
              <a:t>2014</a:t>
            </a:r>
          </a:p>
          <a:p>
            <a:pPr lvl="0"/>
            <a:endParaRPr lang="en-US" sz="16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Both </a:t>
            </a:r>
            <a:r>
              <a:rPr lang="en-US" sz="2400" i="1" dirty="0" smtClean="0"/>
              <a:t>School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i="1" dirty="0" smtClean="0"/>
              <a:t>Teacher Leadership </a:t>
            </a:r>
            <a:r>
              <a:rPr lang="en-US" sz="2400" dirty="0" smtClean="0"/>
              <a:t>indicated as </a:t>
            </a:r>
            <a:r>
              <a:rPr lang="en-US" sz="2400" dirty="0"/>
              <a:t>important areas</a:t>
            </a:r>
          </a:p>
          <a:p>
            <a:pPr lvl="1"/>
            <a:r>
              <a:rPr lang="en-US" dirty="0" smtClean="0"/>
              <a:t>Both areas </a:t>
            </a:r>
            <a:r>
              <a:rPr lang="en-US" dirty="0"/>
              <a:t>improved compared with 2014</a:t>
            </a:r>
          </a:p>
          <a:p>
            <a:pPr lvl="1"/>
            <a:r>
              <a:rPr lang="en-US" dirty="0"/>
              <a:t>Educators </a:t>
            </a:r>
            <a:r>
              <a:rPr lang="en-US" dirty="0" smtClean="0"/>
              <a:t>identify school </a:t>
            </a:r>
            <a:r>
              <a:rPr lang="en-US" dirty="0"/>
              <a:t>leadership as the most important factor influencing their decision to stay or leave their school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i="1" dirty="0"/>
              <a:t>Use of Time </a:t>
            </a:r>
            <a:r>
              <a:rPr lang="en-US" sz="2400" dirty="0"/>
              <a:t>improved compared with 2014, both in terms of the individual items and educators perceptions of leadership making an effort to address concerns about the use of time in their school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ea typeface="Arial" charset="0"/>
                <a:cs typeface="Arial" charset="0"/>
              </a:rPr>
              <a:t>●   Copyright © 2016 New Teacher Center.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405C-AD16-2F4E-93D7-0A4B71FF3AA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685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6626" y="3421469"/>
            <a:ext cx="6578600" cy="1076725"/>
          </a:xfrm>
        </p:spPr>
        <p:txBody>
          <a:bodyPr/>
          <a:lstStyle/>
          <a:p>
            <a:r>
              <a:rPr lang="en-US" dirty="0" smtClean="0"/>
              <a:t>Thank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732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14325" y="1701800"/>
            <a:ext cx="8582025" cy="4427145"/>
          </a:xfrm>
        </p:spPr>
        <p:txBody>
          <a:bodyPr/>
          <a:lstStyle/>
          <a:p>
            <a:r>
              <a:rPr lang="en-US" b="1" dirty="0"/>
              <a:t>What the </a:t>
            </a:r>
            <a:r>
              <a:rPr lang="en-US" b="1" dirty="0" smtClean="0"/>
              <a:t>TELL ACPS Survey </a:t>
            </a:r>
            <a:r>
              <a:rPr lang="en-US" b="1" dirty="0"/>
              <a:t>IS: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statistically valid and reliable instrument to assess whether educators have working conditions in their school that support effective teaching. 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What the </a:t>
            </a:r>
            <a:r>
              <a:rPr lang="en-US" b="1" dirty="0"/>
              <a:t>TELL ACPS Survey </a:t>
            </a:r>
            <a:r>
              <a:rPr lang="en-US" b="1" dirty="0"/>
              <a:t>Is NOT: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An </a:t>
            </a:r>
            <a:r>
              <a:rPr lang="en-US" dirty="0"/>
              <a:t>assessment of the morale of </a:t>
            </a:r>
            <a:r>
              <a:rPr lang="en-US" dirty="0" smtClean="0"/>
              <a:t>teachers </a:t>
            </a:r>
            <a:r>
              <a:rPr lang="en-US" dirty="0"/>
              <a:t>or their happiness with specific policies. The survey does not provide information as to why teachers perceive conditions as they do, which is best ascertained through data-driven dialogue as part of the school improvement planning process.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TELL </a:t>
            </a:r>
            <a:r>
              <a:rPr lang="en-US" dirty="0" smtClean="0"/>
              <a:t>ACPS </a:t>
            </a:r>
            <a:r>
              <a:rPr lang="en-US" dirty="0" smtClean="0"/>
              <a:t>Survey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ea typeface="Arial" charset="0"/>
                <a:cs typeface="Arial" charset="0"/>
              </a:rPr>
              <a:t>●   Copyright © 2016 New Teacher Center.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405C-AD16-2F4E-93D7-0A4B71FF3AA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3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TELL measures 8 constructs linked to teacher retention and student achievement: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169847100"/>
              </p:ext>
            </p:extLst>
          </p:nvPr>
        </p:nvGraphicFramePr>
        <p:xfrm>
          <a:off x="475876" y="1625600"/>
          <a:ext cx="8191874" cy="4503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ea typeface="Arial" charset="0"/>
                <a:cs typeface="Arial" charset="0"/>
              </a:rPr>
              <a:t>●   Copyright © 2016 New Teacher Center.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405C-AD16-2F4E-93D7-0A4B71FF3AA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322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TELL Constructs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730540689"/>
              </p:ext>
            </p:extLst>
          </p:nvPr>
        </p:nvGraphicFramePr>
        <p:xfrm>
          <a:off x="314325" y="1402716"/>
          <a:ext cx="7851480" cy="497331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81308"/>
                <a:gridCol w="527017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kern="1200" baseline="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Construct</a:t>
                      </a:r>
                      <a:endParaRPr lang="en-US" sz="1600" b="1" kern="1200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baseline="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  <a:endParaRPr lang="en-US" sz="1600" b="1" kern="1200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Use</a:t>
                      </a:r>
                      <a:r>
                        <a:rPr lang="en-US" sz="1600" b="0" baseline="0" dirty="0" smtClean="0"/>
                        <a:t> of Time</a:t>
                      </a:r>
                      <a:endParaRPr lang="en-US" sz="1600" b="0" dirty="0"/>
                    </a:p>
                  </a:txBody>
                  <a:tcPr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Available time to plan, to collaborate, to provide instruction, and to eliminate barriers in order to maximize instructional time during the school day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/>
                        <a:t>Facilities and Resources</a:t>
                      </a:r>
                      <a:endParaRPr lang="en-US" sz="16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Availability of instructional, technology, office, communication, and school resources to teachers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0" kern="1200" dirty="0"/>
                        <a:t>Community Support </a:t>
                      </a:r>
                      <a:r>
                        <a:rPr lang="en-US" sz="1600" b="0" kern="1200" dirty="0" smtClean="0"/>
                        <a:t>&amp; </a:t>
                      </a:r>
                      <a:r>
                        <a:rPr lang="en-US" sz="1600" b="0" kern="1200" dirty="0"/>
                        <a:t>Involvement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Community and parent/guardian communication and influence in the school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0" kern="1200" dirty="0"/>
                        <a:t>Managing Student Conduct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Policies and practices to address student conduct issues and ensure a safe school environment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0" kern="1200" dirty="0"/>
                        <a:t>Teacher Leadership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Teacher involvement in decisions that impact classroom and school practices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0" kern="1200" dirty="0"/>
                        <a:t>School Leadership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The ability of school leadership to create trusting, supportive environments and address teacher concerns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0" kern="1200" dirty="0"/>
                        <a:t>Professional Development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Availability and quality of learning opportunities for educators to enhance their teaching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0" kern="1200" dirty="0"/>
                        <a:t>Instructional Practices </a:t>
                      </a:r>
                      <a:r>
                        <a:rPr lang="en-US" sz="1600" b="0" kern="1200" dirty="0" smtClean="0"/>
                        <a:t>&amp; </a:t>
                      </a:r>
                      <a:r>
                        <a:rPr lang="en-US" sz="1600" b="0" kern="1200" dirty="0"/>
                        <a:t>Support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Data and support available to teachers to improve instruction and student learning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ea typeface="Arial" charset="0"/>
                <a:cs typeface="Arial" charset="0"/>
              </a:rPr>
              <a:t>●   Copyright © 2016 New Teacher Center.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405C-AD16-2F4E-93D7-0A4B71FF3AA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740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3050" y="4288367"/>
            <a:ext cx="6800850" cy="1076725"/>
          </a:xfrm>
        </p:spPr>
        <p:txBody>
          <a:bodyPr/>
          <a:lstStyle/>
          <a:p>
            <a:r>
              <a:rPr lang="en-US" dirty="0" smtClean="0"/>
              <a:t>2016 Survey Respondents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009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2016 Responses </a:t>
            </a:r>
            <a:r>
              <a:rPr lang="en-US" dirty="0"/>
              <a:t>by </a:t>
            </a:r>
            <a:r>
              <a:rPr lang="en-US" dirty="0" smtClean="0"/>
              <a:t>Role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</a:t>
            </a:r>
            <a:r>
              <a:rPr lang="en-US" dirty="0"/>
              <a:t>Respondents: </a:t>
            </a:r>
            <a:r>
              <a:rPr lang="en-US" dirty="0" smtClean="0"/>
              <a:t>1,052		     Overall </a:t>
            </a:r>
            <a:r>
              <a:rPr lang="en-US" sz="2000" dirty="0" smtClean="0"/>
              <a:t>Response Rate: 74%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923072485"/>
              </p:ext>
            </p:extLst>
          </p:nvPr>
        </p:nvGraphicFramePr>
        <p:xfrm>
          <a:off x="148856" y="2466627"/>
          <a:ext cx="8835655" cy="32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6936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2016 Responses by </a:t>
            </a:r>
            <a:r>
              <a:rPr lang="en-US" dirty="0"/>
              <a:t>School </a:t>
            </a: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Total Respondents: 1,052		     Overall </a:t>
            </a:r>
            <a:r>
              <a:rPr lang="en-US" sz="2000" dirty="0"/>
              <a:t>Response Rate: 74%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603464128"/>
              </p:ext>
            </p:extLst>
          </p:nvPr>
        </p:nvGraphicFramePr>
        <p:xfrm>
          <a:off x="314325" y="2051957"/>
          <a:ext cx="8486775" cy="3902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3825" y="6363357"/>
            <a:ext cx="62441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Note: Bar percentages indicate level-specific response rate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162880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Survey Results </a:t>
            </a:r>
            <a:br>
              <a:rPr lang="en-US" dirty="0" smtClean="0"/>
            </a:br>
            <a:r>
              <a:rPr lang="en-US" dirty="0" smtClean="0"/>
              <a:t>by Construct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603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TC_Symposium2016">
  <a:themeElements>
    <a:clrScheme name="NTC Palette">
      <a:dk1>
        <a:srgbClr val="863094"/>
      </a:dk1>
      <a:lt1>
        <a:srgbClr val="FFFFFF"/>
      </a:lt1>
      <a:dk2>
        <a:srgbClr val="A7A7A7"/>
      </a:dk2>
      <a:lt2>
        <a:srgbClr val="FFFFFF"/>
      </a:lt2>
      <a:accent1>
        <a:srgbClr val="863094"/>
      </a:accent1>
      <a:accent2>
        <a:srgbClr val="F37D0C"/>
      </a:accent2>
      <a:accent3>
        <a:srgbClr val="53A3B4"/>
      </a:accent3>
      <a:accent4>
        <a:srgbClr val="12256F"/>
      </a:accent4>
      <a:accent5>
        <a:srgbClr val="A7A7A7"/>
      </a:accent5>
      <a:accent6>
        <a:srgbClr val="383A3C"/>
      </a:accent6>
      <a:hlink>
        <a:srgbClr val="F37D0C"/>
      </a:hlink>
      <a:folHlink>
        <a:srgbClr val="86309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s">
  <a:themeElements>
    <a:clrScheme name="NTC Chart Palette (Digital)">
      <a:dk1>
        <a:srgbClr val="000000"/>
      </a:dk1>
      <a:lt1>
        <a:srgbClr val="FFFFFF"/>
      </a:lt1>
      <a:dk2>
        <a:srgbClr val="A7A7A7"/>
      </a:dk2>
      <a:lt2>
        <a:srgbClr val="FFFFFF"/>
      </a:lt2>
      <a:accent1>
        <a:srgbClr val="863094"/>
      </a:accent1>
      <a:accent2>
        <a:srgbClr val="F37D0C"/>
      </a:accent2>
      <a:accent3>
        <a:srgbClr val="53A3B4"/>
      </a:accent3>
      <a:accent4>
        <a:srgbClr val="12256F"/>
      </a:accent4>
      <a:accent5>
        <a:srgbClr val="A7A7A7"/>
      </a:accent5>
      <a:accent6>
        <a:srgbClr val="383A3C"/>
      </a:accent6>
      <a:hlink>
        <a:srgbClr val="F37D0C"/>
      </a:hlink>
      <a:folHlink>
        <a:srgbClr val="863094"/>
      </a:folHlink>
    </a:clrScheme>
    <a:fontScheme name="NTC NEW">
      <a:majorFont>
        <a:latin typeface="Arial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NTC_Symposium2016</Template>
  <TotalTime>19510</TotalTime>
  <Words>1159</Words>
  <Application>Microsoft Macintosh PowerPoint</Application>
  <PresentationFormat>On-screen Show (4:3)</PresentationFormat>
  <Paragraphs>206</Paragraphs>
  <Slides>22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NTC_Symposium2016</vt:lpstr>
      <vt:lpstr>Content Slides</vt:lpstr>
      <vt:lpstr>Alexandria City Public Schools Preliminary Results of the 2016 Teaching, Empowering, Leading, and Learning (TELL) Survey.</vt:lpstr>
      <vt:lpstr>TELL Survey Background</vt:lpstr>
      <vt:lpstr>TELL ACPS Survey </vt:lpstr>
      <vt:lpstr>TELL measures 8 constructs linked to teacher retention and student achievement:</vt:lpstr>
      <vt:lpstr>TELL Constructs</vt:lpstr>
      <vt:lpstr>2016 Survey Respondents</vt:lpstr>
      <vt:lpstr>2016 Responses by Role</vt:lpstr>
      <vt:lpstr>2016 Responses by School Level</vt:lpstr>
      <vt:lpstr>Survey Results  by Construct</vt:lpstr>
      <vt:lpstr>Rate of Agreement</vt:lpstr>
      <vt:lpstr>2016 TELL Construct Averages</vt:lpstr>
      <vt:lpstr>TELL Construct Averages, 2014 &amp; 2016</vt:lpstr>
      <vt:lpstr>Which aspect of your teaching conditions most affects your willingness to keep teaching at your school? </vt:lpstr>
      <vt:lpstr>TELL Constructs Takeaways</vt:lpstr>
      <vt:lpstr>Survey Results  by Item</vt:lpstr>
      <vt:lpstr>Use of Time</vt:lpstr>
      <vt:lpstr>Teacher Leadership</vt:lpstr>
      <vt:lpstr>“Overall, my school is a good place to work and learn’ by Grade Level </vt:lpstr>
      <vt:lpstr>Additional Item-Level Changes</vt:lpstr>
      <vt:lpstr>Responses for those planning to stay differed from those who plan to move to a different school:</vt:lpstr>
      <vt:lpstr>2016 Results Highlights</vt:lpstr>
      <vt:lpstr>Thank You.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Slide</dc:title>
  <dc:creator>Jay O'Toole</dc:creator>
  <cp:lastModifiedBy>Dawn Shephard</cp:lastModifiedBy>
  <cp:revision>398</cp:revision>
  <cp:lastPrinted>2012-12-18T20:21:49Z</cp:lastPrinted>
  <dcterms:created xsi:type="dcterms:W3CDTF">2011-03-11T21:11:29Z</dcterms:created>
  <dcterms:modified xsi:type="dcterms:W3CDTF">2016-04-25T20:13:51Z</dcterms:modified>
</cp:coreProperties>
</file>